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omments/comment1.xml" ContentType="application/vnd.openxmlformats-officedocument.presentationml.comment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8" r:id="rId1"/>
  </p:sldMasterIdLst>
  <p:notesMasterIdLst>
    <p:notesMasterId r:id="rId8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Lst>
  <p:sldSz cx="9144000" cy="5143500" type="screen16x9"/>
  <p:notesSz cx="6858000" cy="9144000"/>
  <p:embeddedFontLst>
    <p:embeddedFont>
      <p:font typeface="Century Gothic" panose="020B0502020202020204" pitchFamily="34" charset="0"/>
      <p:regular r:id="rId83"/>
      <p:bold r:id="rId84"/>
      <p:italic r:id="rId85"/>
      <p:boldItalic r:id="rId86"/>
    </p:embeddedFont>
    <p:embeddedFont>
      <p:font typeface="Roboto" panose="02000000000000000000" pitchFamily="2" charset="0"/>
      <p:regular r:id="rId87"/>
      <p:bold r:id="rId88"/>
      <p:italic r:id="rId89"/>
      <p:bold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chael Downie"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623EFA8-AB99-447C-8F37-CCE0B90731B3}">
  <a:tblStyle styleId="{1623EFA8-AB99-447C-8F37-CCE0B90731B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4"/>
    <p:restoredTop sz="94677"/>
  </p:normalViewPr>
  <p:slideViewPr>
    <p:cSldViewPr snapToGrid="0">
      <p:cViewPr varScale="1">
        <p:scale>
          <a:sx n="135" d="100"/>
          <a:sy n="135" d="100"/>
        </p:scale>
        <p:origin x="696" y="1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2.fntdata"/><Relationship Id="rId89" Type="http://schemas.openxmlformats.org/officeDocument/2006/relationships/font" Target="fonts/font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8.fntdata"/><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3.fntdata"/><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4.fntdata"/><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5.fntdata"/><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9-05-23T18:08:15.716" idx="1">
    <p:pos x="6000" y="0"/>
    <p:text>got from neo4j
https://neo4j.com/docs/graph-algorithms/3.5/algorithms/label-propagation/
section 6.2.3</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Welcome to this Optum Tech University course on Emerging Technologies</a:t>
            </a:r>
            <a:endParaRPr/>
          </a:p>
        </p:txBody>
      </p:sp>
      <p:sp>
        <p:nvSpPr>
          <p:cNvPr id="54" name="Google Shape;54;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578d2d8051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g578d2d8051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 name="Google Shape;120;g578d2d8051_0_3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578d2d8051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 name="Google Shape;142;g578d2d8051_0_1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g578d2d8051_0_1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a7f48e27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g5a7f48e277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 need to highlight there can be a referred relationship between spare/dense and connected/disconnected</a:t>
            </a:r>
            <a:endParaRPr/>
          </a:p>
        </p:txBody>
      </p:sp>
      <p:sp>
        <p:nvSpPr>
          <p:cNvPr id="177" name="Google Shape;177;g5a7f48e277_0_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578d2d8051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 name="Google Shape;211;g578d2d8051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g578d2d8051_0_6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578d2d805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0" name="Google Shape;240;g578d2d8051_0_2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terminating cindition</a:t>
            </a:r>
            <a:endParaRPr/>
          </a:p>
        </p:txBody>
      </p:sp>
      <p:sp>
        <p:nvSpPr>
          <p:cNvPr id="241" name="Google Shape;241;g578d2d8051_0_2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5a84b5eccd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5a84b5eccd_6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g5a84b5eccd_6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578d2d8051_0_9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 name="Google Shape;272;g578d2d8051_0_9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Welcome to this Optum Tech University course on Emerging Technologies</a:t>
            </a:r>
            <a:endParaRPr/>
          </a:p>
        </p:txBody>
      </p:sp>
      <p:sp>
        <p:nvSpPr>
          <p:cNvPr id="273" name="Google Shape;273;g578d2d8051_0_9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578d2d8051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g578d2d8051_0_2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9" name="Google Shape;279;g578d2d8051_0_23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578d2d8051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 name="Google Shape;286;g578d2d8051_0_2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g578d2d8051_0_23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78d2d8051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 name="Google Shape;294;g578d2d8051_0_2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g578d2d8051_0_24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 name="Google Shape;5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 name="Google Shape;60;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578d2d8051_0_9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578d2d8051_0_9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g578d2d8051_0_93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b177c563d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5b177c563d_0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 name="Google Shape;316;g5b177c563d_0_1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578d2d8051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g578d2d8051_0_2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g578d2d8051_0_26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578d2d8051_0_9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8" name="Google Shape;418;g578d2d8051_0_9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Welcome to this Optum Tech University course on Emerging Technologies</a:t>
            </a:r>
            <a:endParaRPr/>
          </a:p>
        </p:txBody>
      </p:sp>
      <p:sp>
        <p:nvSpPr>
          <p:cNvPr id="419" name="Google Shape;419;g578d2d8051_0_9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578d2d8051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4" name="Google Shape;424;g578d2d8051_0_35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5" name="Google Shape;425;g578d2d8051_0_35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578d2d8051_0_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2" name="Google Shape;432;g578d2d8051_0_45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3" name="Google Shape;433;g578d2d8051_0_45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5b030dcc1b_4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2" name="Google Shape;442;g5b030dcc1b_4_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3" name="Google Shape;443;g5b030dcc1b_4_8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578d2d8051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3" name="Google Shape;453;g578d2d8051_0_4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4" name="Google Shape;454;g578d2d8051_0_46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b177c563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0" name="Google Shape;460;g5b177c563d_1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1" name="Google Shape;461;g5b177c563d_1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578d2d8051_0_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8" name="Google Shape;468;g578d2d8051_0_4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9" name="Google Shape;469;g578d2d8051_0_49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 name="Google Shape;66;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578d2d8051_0_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8" name="Google Shape;478;g578d2d8051_0_5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9" name="Google Shape;479;g578d2d8051_0_5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578d2d8051_0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g578d2d8051_0_5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8" name="Google Shape;488;g578d2d8051_0_57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578d2d8051_0_5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6" name="Google Shape;496;g578d2d8051_0_58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7" name="Google Shape;497;g578d2d8051_0_58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5af37c38e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5" name="Google Shape;505;g5af37c38e0_0_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6" name="Google Shape;506;g5af37c38e0_0_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578d2d8051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7" name="Google Shape;517;g578d2d8051_0_59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8" name="Google Shape;518;g578d2d8051_0_59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578d2d8051_0_6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5" name="Google Shape;525;g578d2d8051_0_60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6" name="Google Shape;526;g578d2d8051_0_60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5a84b5eccd_8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4" name="Google Shape;534;g5a84b5eccd_8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5" name="Google Shape;535;g5a84b5eccd_8_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5a84b5eccd_8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2" name="Google Shape;542;g5a84b5eccd_8_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Welcome to this Optum Tech University course on Emerging Technologies</a:t>
            </a:r>
            <a:endParaRPr/>
          </a:p>
        </p:txBody>
      </p:sp>
      <p:sp>
        <p:nvSpPr>
          <p:cNvPr id="543" name="Google Shape;543;g5a84b5eccd_8_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578d2d8051_0_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8" name="Google Shape;548;g578d2d8051_0_5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9" name="Google Shape;549;g578d2d8051_0_5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578d2d8051_0_5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6" name="Google Shape;556;g578d2d8051_0_5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7" name="Google Shape;557;g578d2d8051_0_55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578d2d8051_0_9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 name="Google Shape;73;g578d2d8051_0_9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Welcome to this Optum Tech University course on Emerging Technologies</a:t>
            </a:r>
            <a:endParaRPr/>
          </a:p>
        </p:txBody>
      </p:sp>
      <p:sp>
        <p:nvSpPr>
          <p:cNvPr id="74" name="Google Shape;74;g578d2d8051_0_9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578d2d8051_0_5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6" name="Google Shape;566;g578d2d8051_0_56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7" name="Google Shape;567;g578d2d8051_0_56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578d2d8051_0_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5" name="Google Shape;575;g578d2d8051_0_6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6" name="Google Shape;576;g578d2d8051_0_6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578d2d8051_0_6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7" name="Google Shape;587;g578d2d8051_0_6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8" name="Google Shape;588;g578d2d8051_0_63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578d2d8051_0_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6" name="Google Shape;596;g578d2d8051_0_6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7" name="Google Shape;597;g578d2d8051_0_64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5b177c563d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6" name="Google Shape;606;g5b177c563d_2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7" name="Google Shape;607;g5b177c563d_2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578d2d8051_0_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3" name="Google Shape;613;g578d2d8051_0_65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4" name="Google Shape;614;g578d2d8051_0_65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578d2d8051_0_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1" name="Google Shape;621;g578d2d8051_0_66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2" name="Google Shape;622;g578d2d8051_0_66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5b177c563d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0" name="Google Shape;630;g5b177c563d_2_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1" name="Google Shape;631;g5b177c563d_2_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578d2d8051_0_9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578d2d8051_0_9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8" name="Google Shape;638;g578d2d8051_0_95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5a84b5eccd_8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5" name="Google Shape;645;g5a84b5eccd_8_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Welcome to this Optum Tech University course on Emerging Technologies</a:t>
            </a:r>
            <a:endParaRPr/>
          </a:p>
        </p:txBody>
      </p:sp>
      <p:sp>
        <p:nvSpPr>
          <p:cNvPr id="646" name="Google Shape;646;g5a84b5eccd_8_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578d2d8051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 name="Google Shape;79;g578d2d8051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g578d2d8051_0_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578d2d8051_0_5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1" name="Google Shape;651;g578d2d8051_0_5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2" name="Google Shape;652;g578d2d8051_0_5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578d2d8051_0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9" name="Google Shape;659;g578d2d8051_0_7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0" name="Google Shape;660;g578d2d8051_0_73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578d2d8051_0_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9" name="Google Shape;669;g578d2d8051_0_7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0" name="Google Shape;670;g578d2d8051_0_74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578d2d8051_0_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7" name="Google Shape;677;g578d2d8051_0_7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8" name="Google Shape;678;g578d2d8051_0_75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5b030dcc1b_4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6" name="Google Shape;686;g5b030dcc1b_4_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7" name="Google Shape;687;g5b030dcc1b_4_4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5b030dcc1b_4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6" name="Google Shape;696;g5b030dcc1b_4_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7" name="Google Shape;697;g5b030dcc1b_4_5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5b177c563d_2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6" name="Google Shape;706;g5b177c563d_2_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7" name="Google Shape;707;g5b177c563d_2_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5b177c563d_2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5" name="Google Shape;725;g5b177c563d_2_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6" name="Google Shape;726;g5b177c563d_2_4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578d2d8051_0_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3" name="Google Shape;733;g578d2d8051_0_77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4" name="Google Shape;734;g578d2d8051_0_77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578d2d8051_0_7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3" name="Google Shape;743;g578d2d8051_0_77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4" name="Google Shape;744;g578d2d8051_0_77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578d2d8051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g578d2d8051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g578d2d8051_0_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5b030dcc1b_4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1" name="Google Shape;751;g5b030dcc1b_4_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2" name="Google Shape;752;g5b030dcc1b_4_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5b030dcc1b_4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2" name="Google Shape;762;g5b030dcc1b_4_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3" name="Google Shape;763;g5b030dcc1b_4_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578d2d8051_0_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0" name="Google Shape;770;g578d2d8051_0_69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1" name="Google Shape;771;g578d2d8051_0_69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578d2d8051_0_7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0" name="Google Shape;780;g578d2d8051_0_7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1" name="Google Shape;781;g578d2d8051_0_7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578d2d8051_0_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8" name="Google Shape;788;g578d2d8051_0_5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9" name="Google Shape;789;g578d2d8051_0_53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578d2d8051_0_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6" name="Google Shape;796;g578d2d8051_0_70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7" name="Google Shape;797;g578d2d8051_0_70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5d37b12e5e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8" name="Google Shape;808;g5d37b12e5e_0_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9" name="Google Shape;809;g5d37b12e5e_0_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578d2d8051_0_7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5" name="Google Shape;815;g578d2d8051_0_78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6" name="Google Shape;816;g578d2d8051_0_78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5b030dcc1b_4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4" name="Google Shape;824;g5b030dcc1b_4_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5" name="Google Shape;825;g5b030dcc1b_4_6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578d2d8051_0_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2" name="Google Shape;832;g578d2d8051_0_8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3" name="Google Shape;833;g578d2d8051_0_85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578d2d8051_0_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3" name="Google Shape;843;g578d2d8051_0_86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4" name="Google Shape;844;g578d2d8051_0_86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578d2d8051_0_8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5" name="Google Shape;855;g578d2d8051_0_8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6" name="Google Shape;856;g578d2d8051_0_82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578d2d8051_0_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5" name="Google Shape;865;g578d2d8051_0_8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6" name="Google Shape;866;g578d2d8051_0_83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5a84b5eccd_8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5" name="Google Shape;875;g5a84b5eccd_8_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6" name="Google Shape;876;g5a84b5eccd_8_3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578d2d8051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2" name="Google Shape;882;g578d2d8051_0_8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3" name="Google Shape;883;g578d2d8051_0_89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74</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578d2d8051_0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1" name="Google Shape;891;g578d2d8051_0_88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2" name="Google Shape;892;g578d2d8051_0_88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75</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5a84b5eccd_8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0" name="Google Shape;900;g5a84b5eccd_8_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1" name="Google Shape;901;g5a84b5eccd_8_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76</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5b177c563d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7" name="Google Shape;907;g5b177c563d_2_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8" name="Google Shape;908;g5b177c563d_2_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77</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5a76cdee52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5a76cdee52_1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5" name="Google Shape;915;g5a76cdee52_1_1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78</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5a76cdee52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5a76cdee52_1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1" name="Google Shape;921;g5a76cdee52_1_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5a84b5eccd_8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g5a84b5eccd_8_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g5a84b5eccd_8_4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5a7f48e277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5a7f48e277_0_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8" name="Google Shape;928;g5a7f48e277_0_7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80</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5a7f48e27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g5a7f48e277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g5a7f48e277_0_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creen">
  <p:cSld name="Title Screen">
    <p:spTree>
      <p:nvGrpSpPr>
        <p:cNvPr id="1" name="Shape 10"/>
        <p:cNvGrpSpPr/>
        <p:nvPr/>
      </p:nvGrpSpPr>
      <p:grpSpPr>
        <a:xfrm>
          <a:off x="0" y="0"/>
          <a:ext cx="0" cy="0"/>
          <a:chOff x="0" y="0"/>
          <a:chExt cx="0" cy="0"/>
        </a:xfrm>
      </p:grpSpPr>
      <p:pic>
        <p:nvPicPr>
          <p:cNvPr id="11" name="Google Shape;11;p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2" name="Google Shape;12;p2"/>
          <p:cNvSpPr txBox="1">
            <a:spLocks noGrp="1"/>
          </p:cNvSpPr>
          <p:nvPr>
            <p:ph type="body" idx="1"/>
          </p:nvPr>
        </p:nvSpPr>
        <p:spPr>
          <a:xfrm>
            <a:off x="881880" y="2571750"/>
            <a:ext cx="6052319" cy="838200"/>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0"/>
              </a:spcBef>
              <a:spcAft>
                <a:spcPts val="0"/>
              </a:spcAft>
              <a:buClr>
                <a:srgbClr val="EF7521"/>
              </a:buClr>
              <a:buSzPts val="2400"/>
              <a:buFont typeface="Arial"/>
              <a:buNone/>
              <a:defRPr sz="2400" b="0" i="0" u="none" strike="noStrike" cap="none">
                <a:solidFill>
                  <a:srgbClr val="EF7521"/>
                </a:solidFill>
                <a:latin typeface="Century Gothic"/>
                <a:ea typeface="Century Gothic"/>
                <a:cs typeface="Century Gothic"/>
                <a:sym typeface="Century Gothic"/>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7"/>
        <p:cNvGrpSpPr/>
        <p:nvPr/>
      </p:nvGrpSpPr>
      <p:grpSpPr>
        <a:xfrm>
          <a:off x="0" y="0"/>
          <a:ext cx="0" cy="0"/>
          <a:chOff x="0" y="0"/>
          <a:chExt cx="0" cy="0"/>
        </a:xfrm>
      </p:grpSpPr>
      <p:sp>
        <p:nvSpPr>
          <p:cNvPr id="48" name="Google Shape;48;p11"/>
          <p:cNvSpPr txBox="1">
            <a:spLocks noGrp="1"/>
          </p:cNvSpPr>
          <p:nvPr>
            <p:ph type="title"/>
          </p:nvPr>
        </p:nvSpPr>
        <p:spPr>
          <a:xfrm>
            <a:off x="1792288" y="3600450"/>
            <a:ext cx="5486400" cy="42545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rgbClr val="EF7521"/>
              </a:buClr>
              <a:buSzPts val="2000"/>
              <a:buFont typeface="Century Gothic"/>
              <a:buNone/>
              <a:defRPr sz="2000" b="0" i="0" u="none" strike="noStrike" cap="none">
                <a:solidFill>
                  <a:srgbClr val="EF752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9" name="Google Shape;49;p11"/>
          <p:cNvSpPr>
            <a:spLocks noGrp="1"/>
          </p:cNvSpPr>
          <p:nvPr>
            <p:ph type="pic" idx="2"/>
          </p:nvPr>
        </p:nvSpPr>
        <p:spPr>
          <a:xfrm>
            <a:off x="1792288" y="460375"/>
            <a:ext cx="5486400" cy="30861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0" name="Google Shape;50;p11"/>
          <p:cNvSpPr txBox="1">
            <a:spLocks noGrp="1"/>
          </p:cNvSpPr>
          <p:nvPr>
            <p:ph type="body" idx="1"/>
          </p:nvPr>
        </p:nvSpPr>
        <p:spPr>
          <a:xfrm>
            <a:off x="1792288" y="4025900"/>
            <a:ext cx="5486400" cy="6032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80"/>
              </a:spcBef>
              <a:spcAft>
                <a:spcPts val="0"/>
              </a:spcAft>
              <a:buClr>
                <a:schemeClr val="dk1"/>
              </a:buClr>
              <a:buSzPts val="1400"/>
              <a:buFont typeface="Arial"/>
              <a:buNone/>
              <a:defRPr sz="14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ide w/ Arrow">
  <p:cSld name="Slide w/ Arrow">
    <p:spTree>
      <p:nvGrpSpPr>
        <p:cNvPr id="1"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a:stretch/>
        </p:blipFill>
        <p:spPr>
          <a:xfrm>
            <a:off x="0" y="0"/>
            <a:ext cx="9144000" cy="5143500"/>
          </a:xfrm>
          <a:prstGeom prst="rect">
            <a:avLst/>
          </a:prstGeom>
          <a:noFill/>
          <a:ln>
            <a:noFill/>
          </a:ln>
        </p:spPr>
      </p:pic>
      <p:cxnSp>
        <p:nvCxnSpPr>
          <p:cNvPr id="15" name="Google Shape;15;p3"/>
          <p:cNvCxnSpPr/>
          <p:nvPr/>
        </p:nvCxnSpPr>
        <p:spPr>
          <a:xfrm>
            <a:off x="0" y="819150"/>
            <a:ext cx="7467600" cy="0"/>
          </a:xfrm>
          <a:prstGeom prst="straightConnector1">
            <a:avLst/>
          </a:prstGeom>
          <a:noFill/>
          <a:ln w="19050" cap="flat" cmpd="sng">
            <a:solidFill>
              <a:srgbClr val="727376"/>
            </a:solidFill>
            <a:prstDash val="solid"/>
            <a:round/>
            <a:headEnd type="none" w="sm" len="sm"/>
            <a:tailEnd type="none" w="sm" len="sm"/>
          </a:ln>
        </p:spPr>
      </p:cxnSp>
      <p:sp>
        <p:nvSpPr>
          <p:cNvPr id="16" name="Google Shape;16;p3"/>
          <p:cNvSpPr/>
          <p:nvPr/>
        </p:nvSpPr>
        <p:spPr>
          <a:xfrm>
            <a:off x="7467600" y="707518"/>
            <a:ext cx="228600" cy="228600"/>
          </a:xfrm>
          <a:prstGeom prst="ellipse">
            <a:avLst/>
          </a:prstGeom>
          <a:noFill/>
          <a:ln w="19050" cap="flat" cmpd="sng">
            <a:solidFill>
              <a:srgbClr val="EF752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 name="Google Shape;17;p3"/>
          <p:cNvSpPr txBox="1">
            <a:spLocks noGrp="1"/>
          </p:cNvSpPr>
          <p:nvPr>
            <p:ph type="body" idx="1"/>
          </p:nvPr>
        </p:nvSpPr>
        <p:spPr>
          <a:xfrm>
            <a:off x="457200" y="1200150"/>
            <a:ext cx="8229600" cy="3394075"/>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Clr>
                <a:srgbClr val="727376"/>
              </a:buClr>
              <a:buSzPts val="1800"/>
              <a:buFont typeface="Arial"/>
              <a:buNone/>
              <a:defRPr sz="1800" b="0" i="0" u="none" strike="noStrike" cap="none">
                <a:solidFill>
                  <a:srgbClr val="727376"/>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 name="Google Shape;18;p3"/>
          <p:cNvSpPr txBox="1">
            <a:spLocks noGrp="1"/>
          </p:cNvSpPr>
          <p:nvPr>
            <p:ph type="body" idx="2"/>
          </p:nvPr>
        </p:nvSpPr>
        <p:spPr>
          <a:xfrm>
            <a:off x="11113" y="41275"/>
            <a:ext cx="7380287" cy="777875"/>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0"/>
              </a:spcBef>
              <a:spcAft>
                <a:spcPts val="0"/>
              </a:spcAft>
              <a:buClr>
                <a:srgbClr val="EF7521"/>
              </a:buClr>
              <a:buSzPts val="2400"/>
              <a:buFont typeface="Arial"/>
              <a:buNone/>
              <a:defRPr sz="2400" b="0" i="0" u="none" strike="noStrike" cap="none">
                <a:solidFill>
                  <a:srgbClr val="EF7521"/>
                </a:solidFill>
                <a:latin typeface="Century Gothic"/>
                <a:ea typeface="Century Gothic"/>
                <a:cs typeface="Century Gothic"/>
                <a:sym typeface="Century Gothic"/>
              </a:defRPr>
            </a:lvl1pPr>
            <a:lvl2pPr marL="914400" marR="0" lvl="1" indent="-228600" algn="l" rtl="0">
              <a:spcBef>
                <a:spcPts val="480"/>
              </a:spcBef>
              <a:spcAft>
                <a:spcPts val="0"/>
              </a:spcAft>
              <a:buClr>
                <a:srgbClr val="EF7521"/>
              </a:buClr>
              <a:buSzPts val="2400"/>
              <a:buFont typeface="Arial"/>
              <a:buNone/>
              <a:defRPr sz="2400" b="0" i="0" u="none" strike="noStrike" cap="none">
                <a:solidFill>
                  <a:srgbClr val="EF7521"/>
                </a:solidFill>
                <a:latin typeface="Century Gothic"/>
                <a:ea typeface="Century Gothic"/>
                <a:cs typeface="Century Gothic"/>
                <a:sym typeface="Century Gothic"/>
              </a:defRPr>
            </a:lvl2pPr>
            <a:lvl3pPr marL="1371600" marR="0" lvl="2" indent="-228600" algn="l" rtl="0">
              <a:spcBef>
                <a:spcPts val="480"/>
              </a:spcBef>
              <a:spcAft>
                <a:spcPts val="0"/>
              </a:spcAft>
              <a:buClr>
                <a:srgbClr val="EF7521"/>
              </a:buClr>
              <a:buSzPts val="2400"/>
              <a:buFont typeface="Arial"/>
              <a:buNone/>
              <a:defRPr sz="2400" b="0" i="0" u="none" strike="noStrike" cap="none">
                <a:solidFill>
                  <a:srgbClr val="EF7521"/>
                </a:solidFill>
                <a:latin typeface="Century Gothic"/>
                <a:ea typeface="Century Gothic"/>
                <a:cs typeface="Century Gothic"/>
                <a:sym typeface="Century Gothic"/>
              </a:defRPr>
            </a:lvl3pPr>
            <a:lvl4pPr marL="1828800" marR="0" lvl="3" indent="-228600" algn="l" rtl="0">
              <a:spcBef>
                <a:spcPts val="480"/>
              </a:spcBef>
              <a:spcAft>
                <a:spcPts val="0"/>
              </a:spcAft>
              <a:buClr>
                <a:srgbClr val="EF7521"/>
              </a:buClr>
              <a:buSzPts val="2400"/>
              <a:buFont typeface="Arial"/>
              <a:buNone/>
              <a:defRPr sz="2400" b="0" i="0" u="none" strike="noStrike" cap="none">
                <a:solidFill>
                  <a:srgbClr val="EF7521"/>
                </a:solidFill>
                <a:latin typeface="Century Gothic"/>
                <a:ea typeface="Century Gothic"/>
                <a:cs typeface="Century Gothic"/>
                <a:sym typeface="Century Gothic"/>
              </a:defRPr>
            </a:lvl4pPr>
            <a:lvl5pPr marL="2286000" marR="0" lvl="4" indent="-228600" algn="l" rtl="0">
              <a:spcBef>
                <a:spcPts val="480"/>
              </a:spcBef>
              <a:spcAft>
                <a:spcPts val="0"/>
              </a:spcAft>
              <a:buClr>
                <a:srgbClr val="EF7521"/>
              </a:buClr>
              <a:buSzPts val="2400"/>
              <a:buFont typeface="Arial"/>
              <a:buNone/>
              <a:defRPr sz="2400" b="0" i="0" u="none" strike="noStrike" cap="none">
                <a:solidFill>
                  <a:srgbClr val="EF752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ide w/o arrow">
  <p:cSld name="Slide w/o arrow">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a:stretch/>
        </p:blipFill>
        <p:spPr>
          <a:xfrm>
            <a:off x="0" y="0"/>
            <a:ext cx="9144000" cy="5143500"/>
          </a:xfrm>
          <a:prstGeom prst="rect">
            <a:avLst/>
          </a:prstGeom>
          <a:noFill/>
          <a:ln>
            <a:noFill/>
          </a:ln>
        </p:spPr>
      </p:pic>
      <p:cxnSp>
        <p:nvCxnSpPr>
          <p:cNvPr id="21" name="Google Shape;21;p4"/>
          <p:cNvCxnSpPr/>
          <p:nvPr/>
        </p:nvCxnSpPr>
        <p:spPr>
          <a:xfrm>
            <a:off x="0" y="819150"/>
            <a:ext cx="7467600" cy="0"/>
          </a:xfrm>
          <a:prstGeom prst="straightConnector1">
            <a:avLst/>
          </a:prstGeom>
          <a:noFill/>
          <a:ln w="19050" cap="flat" cmpd="sng">
            <a:solidFill>
              <a:srgbClr val="727376"/>
            </a:solidFill>
            <a:prstDash val="solid"/>
            <a:round/>
            <a:headEnd type="none" w="sm" len="sm"/>
            <a:tailEnd type="none" w="sm" len="sm"/>
          </a:ln>
        </p:spPr>
      </p:cxnSp>
      <p:sp>
        <p:nvSpPr>
          <p:cNvPr id="22" name="Google Shape;22;p4"/>
          <p:cNvSpPr/>
          <p:nvPr/>
        </p:nvSpPr>
        <p:spPr>
          <a:xfrm>
            <a:off x="7467600" y="707518"/>
            <a:ext cx="228600" cy="228600"/>
          </a:xfrm>
          <a:prstGeom prst="ellipse">
            <a:avLst/>
          </a:prstGeom>
          <a:noFill/>
          <a:ln w="19050" cap="flat" cmpd="sng">
            <a:solidFill>
              <a:srgbClr val="EF752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 name="Google Shape;23;p4"/>
          <p:cNvSpPr txBox="1">
            <a:spLocks noGrp="1"/>
          </p:cNvSpPr>
          <p:nvPr>
            <p:ph type="body" idx="1"/>
          </p:nvPr>
        </p:nvSpPr>
        <p:spPr>
          <a:xfrm>
            <a:off x="457200" y="1200150"/>
            <a:ext cx="8229600" cy="3394075"/>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Clr>
                <a:srgbClr val="727376"/>
              </a:buClr>
              <a:buSzPts val="1800"/>
              <a:buFont typeface="Arial"/>
              <a:buNone/>
              <a:defRPr sz="1800" b="0" i="0" u="none" strike="noStrike" cap="none">
                <a:solidFill>
                  <a:srgbClr val="727376"/>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4" name="Google Shape;24;p4"/>
          <p:cNvSpPr txBox="1">
            <a:spLocks noGrp="1"/>
          </p:cNvSpPr>
          <p:nvPr>
            <p:ph type="body" idx="2"/>
          </p:nvPr>
        </p:nvSpPr>
        <p:spPr>
          <a:xfrm>
            <a:off x="11113" y="41275"/>
            <a:ext cx="7380287" cy="777875"/>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0"/>
              </a:spcBef>
              <a:spcAft>
                <a:spcPts val="0"/>
              </a:spcAft>
              <a:buClr>
                <a:srgbClr val="EF7521"/>
              </a:buClr>
              <a:buSzPts val="2400"/>
              <a:buFont typeface="Arial"/>
              <a:buNone/>
              <a:defRPr sz="2400" b="0" i="0" u="none" strike="noStrike" cap="none">
                <a:solidFill>
                  <a:srgbClr val="EF7521"/>
                </a:solidFill>
                <a:latin typeface="Century Gothic"/>
                <a:ea typeface="Century Gothic"/>
                <a:cs typeface="Century Gothic"/>
                <a:sym typeface="Century Gothic"/>
              </a:defRPr>
            </a:lvl1pPr>
            <a:lvl2pPr marL="914400" marR="0" lvl="1" indent="-228600" algn="l" rtl="0">
              <a:spcBef>
                <a:spcPts val="480"/>
              </a:spcBef>
              <a:spcAft>
                <a:spcPts val="0"/>
              </a:spcAft>
              <a:buClr>
                <a:srgbClr val="EF7521"/>
              </a:buClr>
              <a:buSzPts val="2400"/>
              <a:buFont typeface="Arial"/>
              <a:buNone/>
              <a:defRPr sz="2400" b="0" i="0" u="none" strike="noStrike" cap="none">
                <a:solidFill>
                  <a:srgbClr val="EF7521"/>
                </a:solidFill>
                <a:latin typeface="Century Gothic"/>
                <a:ea typeface="Century Gothic"/>
                <a:cs typeface="Century Gothic"/>
                <a:sym typeface="Century Gothic"/>
              </a:defRPr>
            </a:lvl2pPr>
            <a:lvl3pPr marL="1371600" marR="0" lvl="2" indent="-228600" algn="l" rtl="0">
              <a:spcBef>
                <a:spcPts val="480"/>
              </a:spcBef>
              <a:spcAft>
                <a:spcPts val="0"/>
              </a:spcAft>
              <a:buClr>
                <a:srgbClr val="EF7521"/>
              </a:buClr>
              <a:buSzPts val="2400"/>
              <a:buFont typeface="Arial"/>
              <a:buNone/>
              <a:defRPr sz="2400" b="0" i="0" u="none" strike="noStrike" cap="none">
                <a:solidFill>
                  <a:srgbClr val="EF7521"/>
                </a:solidFill>
                <a:latin typeface="Century Gothic"/>
                <a:ea typeface="Century Gothic"/>
                <a:cs typeface="Century Gothic"/>
                <a:sym typeface="Century Gothic"/>
              </a:defRPr>
            </a:lvl3pPr>
            <a:lvl4pPr marL="1828800" marR="0" lvl="3" indent="-228600" algn="l" rtl="0">
              <a:spcBef>
                <a:spcPts val="480"/>
              </a:spcBef>
              <a:spcAft>
                <a:spcPts val="0"/>
              </a:spcAft>
              <a:buClr>
                <a:srgbClr val="EF7521"/>
              </a:buClr>
              <a:buSzPts val="2400"/>
              <a:buFont typeface="Arial"/>
              <a:buNone/>
              <a:defRPr sz="2400" b="0" i="0" u="none" strike="noStrike" cap="none">
                <a:solidFill>
                  <a:srgbClr val="EF7521"/>
                </a:solidFill>
                <a:latin typeface="Century Gothic"/>
                <a:ea typeface="Century Gothic"/>
                <a:cs typeface="Century Gothic"/>
                <a:sym typeface="Century Gothic"/>
              </a:defRPr>
            </a:lvl4pPr>
            <a:lvl5pPr marL="2286000" marR="0" lvl="4" indent="-228600" algn="l" rtl="0">
              <a:spcBef>
                <a:spcPts val="480"/>
              </a:spcBef>
              <a:spcAft>
                <a:spcPts val="0"/>
              </a:spcAft>
              <a:buClr>
                <a:srgbClr val="EF7521"/>
              </a:buClr>
              <a:buSzPts val="2400"/>
              <a:buFont typeface="Arial"/>
              <a:buNone/>
              <a:defRPr sz="2400" b="0" i="0" u="none" strike="noStrike" cap="none">
                <a:solidFill>
                  <a:srgbClr val="EF752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ide w/o arrow or BG">
  <p:cSld name="Slide w/o arrow or BG">
    <p:spTree>
      <p:nvGrpSpPr>
        <p:cNvPr id="1" name="Shape 25"/>
        <p:cNvGrpSpPr/>
        <p:nvPr/>
      </p:nvGrpSpPr>
      <p:grpSpPr>
        <a:xfrm>
          <a:off x="0" y="0"/>
          <a:ext cx="0" cy="0"/>
          <a:chOff x="0" y="0"/>
          <a:chExt cx="0" cy="0"/>
        </a:xfrm>
      </p:grpSpPr>
      <p:cxnSp>
        <p:nvCxnSpPr>
          <p:cNvPr id="26" name="Google Shape;26;p5"/>
          <p:cNvCxnSpPr/>
          <p:nvPr/>
        </p:nvCxnSpPr>
        <p:spPr>
          <a:xfrm>
            <a:off x="0" y="819150"/>
            <a:ext cx="7467600" cy="0"/>
          </a:xfrm>
          <a:prstGeom prst="straightConnector1">
            <a:avLst/>
          </a:prstGeom>
          <a:noFill/>
          <a:ln w="19050" cap="flat" cmpd="sng">
            <a:solidFill>
              <a:srgbClr val="727376"/>
            </a:solidFill>
            <a:prstDash val="solid"/>
            <a:round/>
            <a:headEnd type="none" w="sm" len="sm"/>
            <a:tailEnd type="none" w="sm" len="sm"/>
          </a:ln>
        </p:spPr>
      </p:cxnSp>
      <p:sp>
        <p:nvSpPr>
          <p:cNvPr id="27" name="Google Shape;27;p5"/>
          <p:cNvSpPr/>
          <p:nvPr/>
        </p:nvSpPr>
        <p:spPr>
          <a:xfrm>
            <a:off x="7467600" y="707518"/>
            <a:ext cx="228600" cy="228600"/>
          </a:xfrm>
          <a:prstGeom prst="ellipse">
            <a:avLst/>
          </a:prstGeom>
          <a:noFill/>
          <a:ln w="19050" cap="flat" cmpd="sng">
            <a:solidFill>
              <a:srgbClr val="EF752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 name="Google Shape;28;p5"/>
          <p:cNvSpPr txBox="1">
            <a:spLocks noGrp="1"/>
          </p:cNvSpPr>
          <p:nvPr>
            <p:ph type="body" idx="1"/>
          </p:nvPr>
        </p:nvSpPr>
        <p:spPr>
          <a:xfrm>
            <a:off x="457200" y="1200150"/>
            <a:ext cx="8229600" cy="3394075"/>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Clr>
                <a:srgbClr val="727376"/>
              </a:buClr>
              <a:buSzPts val="1800"/>
              <a:buFont typeface="Arial"/>
              <a:buNone/>
              <a:defRPr sz="1800" b="0" i="0" u="none" strike="noStrike" cap="none">
                <a:solidFill>
                  <a:srgbClr val="727376"/>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9" name="Google Shape;29;p5"/>
          <p:cNvSpPr txBox="1">
            <a:spLocks noGrp="1"/>
          </p:cNvSpPr>
          <p:nvPr>
            <p:ph type="body" idx="2"/>
          </p:nvPr>
        </p:nvSpPr>
        <p:spPr>
          <a:xfrm>
            <a:off x="11113" y="41275"/>
            <a:ext cx="7380287" cy="777875"/>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0"/>
              </a:spcBef>
              <a:spcAft>
                <a:spcPts val="0"/>
              </a:spcAft>
              <a:buClr>
                <a:srgbClr val="EF7521"/>
              </a:buClr>
              <a:buSzPts val="2400"/>
              <a:buFont typeface="Arial"/>
              <a:buNone/>
              <a:defRPr sz="2400" b="0" i="0" u="none" strike="noStrike" cap="none">
                <a:solidFill>
                  <a:srgbClr val="EF7521"/>
                </a:solidFill>
                <a:latin typeface="Century Gothic"/>
                <a:ea typeface="Century Gothic"/>
                <a:cs typeface="Century Gothic"/>
                <a:sym typeface="Century Gothic"/>
              </a:defRPr>
            </a:lvl1pPr>
            <a:lvl2pPr marL="914400" marR="0" lvl="1" indent="-228600" algn="l" rtl="0">
              <a:spcBef>
                <a:spcPts val="480"/>
              </a:spcBef>
              <a:spcAft>
                <a:spcPts val="0"/>
              </a:spcAft>
              <a:buClr>
                <a:srgbClr val="EF7521"/>
              </a:buClr>
              <a:buSzPts val="2400"/>
              <a:buFont typeface="Arial"/>
              <a:buNone/>
              <a:defRPr sz="2400" b="0" i="0" u="none" strike="noStrike" cap="none">
                <a:solidFill>
                  <a:srgbClr val="EF7521"/>
                </a:solidFill>
                <a:latin typeface="Century Gothic"/>
                <a:ea typeface="Century Gothic"/>
                <a:cs typeface="Century Gothic"/>
                <a:sym typeface="Century Gothic"/>
              </a:defRPr>
            </a:lvl2pPr>
            <a:lvl3pPr marL="1371600" marR="0" lvl="2" indent="-228600" algn="l" rtl="0">
              <a:spcBef>
                <a:spcPts val="480"/>
              </a:spcBef>
              <a:spcAft>
                <a:spcPts val="0"/>
              </a:spcAft>
              <a:buClr>
                <a:srgbClr val="EF7521"/>
              </a:buClr>
              <a:buSzPts val="2400"/>
              <a:buFont typeface="Arial"/>
              <a:buNone/>
              <a:defRPr sz="2400" b="0" i="0" u="none" strike="noStrike" cap="none">
                <a:solidFill>
                  <a:srgbClr val="EF7521"/>
                </a:solidFill>
                <a:latin typeface="Century Gothic"/>
                <a:ea typeface="Century Gothic"/>
                <a:cs typeface="Century Gothic"/>
                <a:sym typeface="Century Gothic"/>
              </a:defRPr>
            </a:lvl3pPr>
            <a:lvl4pPr marL="1828800" marR="0" lvl="3" indent="-228600" algn="l" rtl="0">
              <a:spcBef>
                <a:spcPts val="480"/>
              </a:spcBef>
              <a:spcAft>
                <a:spcPts val="0"/>
              </a:spcAft>
              <a:buClr>
                <a:srgbClr val="EF7521"/>
              </a:buClr>
              <a:buSzPts val="2400"/>
              <a:buFont typeface="Arial"/>
              <a:buNone/>
              <a:defRPr sz="2400" b="0" i="0" u="none" strike="noStrike" cap="none">
                <a:solidFill>
                  <a:srgbClr val="EF7521"/>
                </a:solidFill>
                <a:latin typeface="Century Gothic"/>
                <a:ea typeface="Century Gothic"/>
                <a:cs typeface="Century Gothic"/>
                <a:sym typeface="Century Gothic"/>
              </a:defRPr>
            </a:lvl4pPr>
            <a:lvl5pPr marL="2286000" marR="0" lvl="4" indent="-228600" algn="l" rtl="0">
              <a:spcBef>
                <a:spcPts val="480"/>
              </a:spcBef>
              <a:spcAft>
                <a:spcPts val="0"/>
              </a:spcAft>
              <a:buClr>
                <a:srgbClr val="EF7521"/>
              </a:buClr>
              <a:buSzPts val="2400"/>
              <a:buFont typeface="Arial"/>
              <a:buNone/>
              <a:defRPr sz="2400" b="0" i="0" u="none" strike="noStrike" cap="none">
                <a:solidFill>
                  <a:srgbClr val="EF752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0"/>
        <p:cNvGrpSpPr/>
        <p:nvPr/>
      </p:nvGrpSpPr>
      <p:grpSpPr>
        <a:xfrm>
          <a:off x="0" y="0"/>
          <a:ext cx="0" cy="0"/>
          <a:chOff x="0" y="0"/>
          <a:chExt cx="0" cy="0"/>
        </a:xfrm>
      </p:grpSpPr>
      <p:sp>
        <p:nvSpPr>
          <p:cNvPr id="31" name="Google Shape;31;p6"/>
          <p:cNvSpPr txBox="1">
            <a:spLocks noGrp="1"/>
          </p:cNvSpPr>
          <p:nvPr>
            <p:ph type="body" idx="1"/>
          </p:nvPr>
        </p:nvSpPr>
        <p:spPr>
          <a:xfrm>
            <a:off x="457200" y="1200150"/>
            <a:ext cx="4038600" cy="3394075"/>
          </a:xfrm>
          <a:prstGeom prst="rect">
            <a:avLst/>
          </a:prstGeom>
          <a:noFill/>
          <a:ln>
            <a:noFill/>
          </a:ln>
        </p:spPr>
        <p:txBody>
          <a:bodyPr spcFirstLastPara="1" wrap="square" lIns="91425" tIns="45700" rIns="91425" bIns="45700" anchor="t" anchorCtr="0">
            <a:noAutofit/>
          </a:bodyPr>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Google Shape;32;p6"/>
          <p:cNvSpPr txBox="1">
            <a:spLocks noGrp="1"/>
          </p:cNvSpPr>
          <p:nvPr>
            <p:ph type="body" idx="2"/>
          </p:nvPr>
        </p:nvSpPr>
        <p:spPr>
          <a:xfrm>
            <a:off x="4648200" y="1200150"/>
            <a:ext cx="4038600" cy="3394075"/>
          </a:xfrm>
          <a:prstGeom prst="rect">
            <a:avLst/>
          </a:prstGeom>
          <a:noFill/>
          <a:ln>
            <a:noFill/>
          </a:ln>
        </p:spPr>
        <p:txBody>
          <a:bodyPr spcFirstLastPara="1" wrap="square" lIns="91425" tIns="45700" rIns="91425" bIns="45700" anchor="t" anchorCtr="0">
            <a:noAutofit/>
          </a:bodyPr>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entury Gothic"/>
                <a:ea typeface="Century Gothic"/>
                <a:cs typeface="Century Gothic"/>
                <a:sym typeface="Century Gothic"/>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Google Shape;33;p6"/>
          <p:cNvSpPr txBox="1">
            <a:spLocks noGrp="1"/>
          </p:cNvSpPr>
          <p:nvPr>
            <p:ph type="body" idx="3"/>
          </p:nvPr>
        </p:nvSpPr>
        <p:spPr>
          <a:xfrm>
            <a:off x="11113" y="0"/>
            <a:ext cx="7380287" cy="777875"/>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Clr>
                <a:srgbClr val="EF7521"/>
              </a:buClr>
              <a:buSzPts val="2400"/>
              <a:buFont typeface="Arial"/>
              <a:buNone/>
              <a:defRPr sz="2400" b="0" i="0" u="none" strike="noStrike" cap="none">
                <a:solidFill>
                  <a:srgbClr val="EF7521"/>
                </a:solidFill>
                <a:latin typeface="Century Gothic"/>
                <a:ea typeface="Century Gothic"/>
                <a:cs typeface="Century Gothic"/>
                <a:sym typeface="Century Gothic"/>
              </a:defRPr>
            </a:lvl1pPr>
            <a:lvl2pPr marL="914400" marR="0" lvl="1" indent="-228600" algn="l" rtl="0">
              <a:spcBef>
                <a:spcPts val="480"/>
              </a:spcBef>
              <a:spcAft>
                <a:spcPts val="0"/>
              </a:spcAft>
              <a:buClr>
                <a:srgbClr val="EF7521"/>
              </a:buClr>
              <a:buSzPts val="2400"/>
              <a:buFont typeface="Arial"/>
              <a:buNone/>
              <a:defRPr sz="2400" b="0" i="0" u="none" strike="noStrike" cap="none">
                <a:solidFill>
                  <a:srgbClr val="EF7521"/>
                </a:solidFill>
                <a:latin typeface="Century Gothic"/>
                <a:ea typeface="Century Gothic"/>
                <a:cs typeface="Century Gothic"/>
                <a:sym typeface="Century Gothic"/>
              </a:defRPr>
            </a:lvl2pPr>
            <a:lvl3pPr marL="1371600" marR="0" lvl="2" indent="-228600" algn="l" rtl="0">
              <a:spcBef>
                <a:spcPts val="480"/>
              </a:spcBef>
              <a:spcAft>
                <a:spcPts val="0"/>
              </a:spcAft>
              <a:buClr>
                <a:srgbClr val="EF7521"/>
              </a:buClr>
              <a:buSzPts val="2400"/>
              <a:buFont typeface="Arial"/>
              <a:buNone/>
              <a:defRPr sz="2400" b="0" i="0" u="none" strike="noStrike" cap="none">
                <a:solidFill>
                  <a:srgbClr val="EF7521"/>
                </a:solidFill>
                <a:latin typeface="Century Gothic"/>
                <a:ea typeface="Century Gothic"/>
                <a:cs typeface="Century Gothic"/>
                <a:sym typeface="Century Gothic"/>
              </a:defRPr>
            </a:lvl3pPr>
            <a:lvl4pPr marL="1828800" marR="0" lvl="3" indent="-228600" algn="l" rtl="0">
              <a:spcBef>
                <a:spcPts val="480"/>
              </a:spcBef>
              <a:spcAft>
                <a:spcPts val="0"/>
              </a:spcAft>
              <a:buClr>
                <a:srgbClr val="EF7521"/>
              </a:buClr>
              <a:buSzPts val="2400"/>
              <a:buFont typeface="Arial"/>
              <a:buNone/>
              <a:defRPr sz="2400" b="0" i="0" u="none" strike="noStrike" cap="none">
                <a:solidFill>
                  <a:srgbClr val="EF7521"/>
                </a:solidFill>
                <a:latin typeface="Century Gothic"/>
                <a:ea typeface="Century Gothic"/>
                <a:cs typeface="Century Gothic"/>
                <a:sym typeface="Century Gothic"/>
              </a:defRPr>
            </a:lvl4pPr>
            <a:lvl5pPr marL="2286000" marR="0" lvl="4" indent="-228600" algn="l" rtl="0">
              <a:spcBef>
                <a:spcPts val="480"/>
              </a:spcBef>
              <a:spcAft>
                <a:spcPts val="0"/>
              </a:spcAft>
              <a:buClr>
                <a:srgbClr val="EF7521"/>
              </a:buClr>
              <a:buSzPts val="2400"/>
              <a:buFont typeface="Arial"/>
              <a:buNone/>
              <a:defRPr sz="2400" b="0" i="0" u="none" strike="noStrike" cap="none">
                <a:solidFill>
                  <a:srgbClr val="EF752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34"/>
        <p:cNvGrpSpPr/>
        <p:nvPr/>
      </p:nvGrpSpPr>
      <p:grpSpPr>
        <a:xfrm>
          <a:off x="0" y="0"/>
          <a:ext cx="0" cy="0"/>
          <a:chOff x="0" y="0"/>
          <a:chExt cx="0" cy="0"/>
        </a:xfrm>
      </p:grpSpPr>
      <p:sp>
        <p:nvSpPr>
          <p:cNvPr id="35" name="Google Shape;35;p7"/>
          <p:cNvSpPr txBox="1">
            <a:spLocks noGrp="1"/>
          </p:cNvSpPr>
          <p:nvPr>
            <p:ph type="body" idx="1"/>
          </p:nvPr>
        </p:nvSpPr>
        <p:spPr>
          <a:xfrm>
            <a:off x="457200" y="1150938"/>
            <a:ext cx="4040188" cy="481012"/>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80"/>
              </a:spcBef>
              <a:spcAft>
                <a:spcPts val="0"/>
              </a:spcAft>
              <a:buClr>
                <a:schemeClr val="dk1"/>
              </a:buClr>
              <a:buSzPts val="2400"/>
              <a:buFont typeface="Arial"/>
              <a:buNone/>
              <a:defRPr sz="2400" b="1" i="0" u="none" strike="noStrike" cap="none">
                <a:solidFill>
                  <a:schemeClr val="dk1"/>
                </a:solidFill>
                <a:latin typeface="Century Gothic"/>
                <a:ea typeface="Century Gothic"/>
                <a:cs typeface="Century Gothic"/>
                <a:sym typeface="Century Gothic"/>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6" name="Google Shape;36;p7"/>
          <p:cNvSpPr txBox="1">
            <a:spLocks noGrp="1"/>
          </p:cNvSpPr>
          <p:nvPr>
            <p:ph type="body" idx="2"/>
          </p:nvPr>
        </p:nvSpPr>
        <p:spPr>
          <a:xfrm>
            <a:off x="457200" y="1631950"/>
            <a:ext cx="4040188" cy="2962275"/>
          </a:xfrm>
          <a:prstGeom prst="rect">
            <a:avLst/>
          </a:prstGeom>
          <a:noFill/>
          <a:ln>
            <a:noFill/>
          </a:ln>
        </p:spPr>
        <p:txBody>
          <a:bodyPr spcFirstLastPara="1" wrap="square" lIns="91425" tIns="45700" rIns="91425" bIns="45700" anchor="t" anchorCtr="0">
            <a:no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37" name="Google Shape;37;p7"/>
          <p:cNvSpPr txBox="1">
            <a:spLocks noGrp="1"/>
          </p:cNvSpPr>
          <p:nvPr>
            <p:ph type="body" idx="3"/>
          </p:nvPr>
        </p:nvSpPr>
        <p:spPr>
          <a:xfrm>
            <a:off x="4645025" y="1150938"/>
            <a:ext cx="4041775" cy="481012"/>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480"/>
              </a:spcBef>
              <a:spcAft>
                <a:spcPts val="0"/>
              </a:spcAft>
              <a:buClr>
                <a:schemeClr val="dk1"/>
              </a:buClr>
              <a:buSzPts val="2400"/>
              <a:buFont typeface="Arial"/>
              <a:buNone/>
              <a:defRPr sz="2400" b="1" i="0" u="none" strike="noStrike" cap="none">
                <a:solidFill>
                  <a:schemeClr val="dk1"/>
                </a:solidFill>
                <a:latin typeface="Century Gothic"/>
                <a:ea typeface="Century Gothic"/>
                <a:cs typeface="Century Gothic"/>
                <a:sym typeface="Century Gothic"/>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8" name="Google Shape;38;p7"/>
          <p:cNvSpPr txBox="1">
            <a:spLocks noGrp="1"/>
          </p:cNvSpPr>
          <p:nvPr>
            <p:ph type="body" idx="4"/>
          </p:nvPr>
        </p:nvSpPr>
        <p:spPr>
          <a:xfrm>
            <a:off x="4645025" y="1631950"/>
            <a:ext cx="4041775" cy="2962275"/>
          </a:xfrm>
          <a:prstGeom prst="rect">
            <a:avLst/>
          </a:prstGeom>
          <a:noFill/>
          <a:ln>
            <a:noFill/>
          </a:ln>
        </p:spPr>
        <p:txBody>
          <a:bodyPr spcFirstLastPara="1" wrap="square" lIns="91425" tIns="45700" rIns="91425" bIns="45700" anchor="t" anchorCtr="0">
            <a:no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39" name="Google Shape;39;p7"/>
          <p:cNvSpPr txBox="1">
            <a:spLocks noGrp="1"/>
          </p:cNvSpPr>
          <p:nvPr>
            <p:ph type="body" idx="5"/>
          </p:nvPr>
        </p:nvSpPr>
        <p:spPr>
          <a:xfrm>
            <a:off x="11113" y="0"/>
            <a:ext cx="7380287" cy="777875"/>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Clr>
                <a:srgbClr val="EF7521"/>
              </a:buClr>
              <a:buSzPts val="2400"/>
              <a:buFont typeface="Arial"/>
              <a:buNone/>
              <a:defRPr sz="2400" b="0" i="0" u="none" strike="noStrike" cap="none">
                <a:solidFill>
                  <a:srgbClr val="EF7521"/>
                </a:solidFill>
                <a:latin typeface="Century Gothic"/>
                <a:ea typeface="Century Gothic"/>
                <a:cs typeface="Century Gothic"/>
                <a:sym typeface="Century Gothic"/>
              </a:defRPr>
            </a:lvl1pPr>
            <a:lvl2pPr marL="914400" marR="0" lvl="1" indent="-228600" algn="l" rtl="0">
              <a:spcBef>
                <a:spcPts val="480"/>
              </a:spcBef>
              <a:spcAft>
                <a:spcPts val="0"/>
              </a:spcAft>
              <a:buClr>
                <a:srgbClr val="EF7521"/>
              </a:buClr>
              <a:buSzPts val="2400"/>
              <a:buFont typeface="Arial"/>
              <a:buNone/>
              <a:defRPr sz="2400" b="0" i="0" u="none" strike="noStrike" cap="none">
                <a:solidFill>
                  <a:srgbClr val="EF7521"/>
                </a:solidFill>
                <a:latin typeface="Century Gothic"/>
                <a:ea typeface="Century Gothic"/>
                <a:cs typeface="Century Gothic"/>
                <a:sym typeface="Century Gothic"/>
              </a:defRPr>
            </a:lvl2pPr>
            <a:lvl3pPr marL="1371600" marR="0" lvl="2" indent="-228600" algn="l" rtl="0">
              <a:spcBef>
                <a:spcPts val="480"/>
              </a:spcBef>
              <a:spcAft>
                <a:spcPts val="0"/>
              </a:spcAft>
              <a:buClr>
                <a:srgbClr val="EF7521"/>
              </a:buClr>
              <a:buSzPts val="2400"/>
              <a:buFont typeface="Arial"/>
              <a:buNone/>
              <a:defRPr sz="2400" b="0" i="0" u="none" strike="noStrike" cap="none">
                <a:solidFill>
                  <a:srgbClr val="EF7521"/>
                </a:solidFill>
                <a:latin typeface="Century Gothic"/>
                <a:ea typeface="Century Gothic"/>
                <a:cs typeface="Century Gothic"/>
                <a:sym typeface="Century Gothic"/>
              </a:defRPr>
            </a:lvl3pPr>
            <a:lvl4pPr marL="1828800" marR="0" lvl="3" indent="-228600" algn="l" rtl="0">
              <a:spcBef>
                <a:spcPts val="480"/>
              </a:spcBef>
              <a:spcAft>
                <a:spcPts val="0"/>
              </a:spcAft>
              <a:buClr>
                <a:srgbClr val="EF7521"/>
              </a:buClr>
              <a:buSzPts val="2400"/>
              <a:buFont typeface="Arial"/>
              <a:buNone/>
              <a:defRPr sz="2400" b="0" i="0" u="none" strike="noStrike" cap="none">
                <a:solidFill>
                  <a:srgbClr val="EF7521"/>
                </a:solidFill>
                <a:latin typeface="Century Gothic"/>
                <a:ea typeface="Century Gothic"/>
                <a:cs typeface="Century Gothic"/>
                <a:sym typeface="Century Gothic"/>
              </a:defRPr>
            </a:lvl4pPr>
            <a:lvl5pPr marL="2286000" marR="0" lvl="4" indent="-228600" algn="l" rtl="0">
              <a:spcBef>
                <a:spcPts val="480"/>
              </a:spcBef>
              <a:spcAft>
                <a:spcPts val="0"/>
              </a:spcAft>
              <a:buClr>
                <a:srgbClr val="EF7521"/>
              </a:buClr>
              <a:buSzPts val="2400"/>
              <a:buFont typeface="Arial"/>
              <a:buNone/>
              <a:defRPr sz="2400" b="0" i="0" u="none" strike="noStrike" cap="none">
                <a:solidFill>
                  <a:srgbClr val="EF752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11163" y="0"/>
            <a:ext cx="7380237" cy="74295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EF7521"/>
              </a:buClr>
              <a:buSzPts val="2400"/>
              <a:buFont typeface="Century Gothic"/>
              <a:buNone/>
              <a:defRPr sz="2400" b="0" i="0" u="none" strike="noStrike" cap="none">
                <a:solidFill>
                  <a:srgbClr val="EF752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3"/>
        <p:cNvGrpSpPr/>
        <p:nvPr/>
      </p:nvGrpSpPr>
      <p:grpSpPr>
        <a:xfrm>
          <a:off x="0" y="0"/>
          <a:ext cx="0" cy="0"/>
          <a:chOff x="0" y="0"/>
          <a:chExt cx="0" cy="0"/>
        </a:xfrm>
      </p:grpSpPr>
      <p:sp>
        <p:nvSpPr>
          <p:cNvPr id="44" name="Google Shape;44;p10"/>
          <p:cNvSpPr txBox="1">
            <a:spLocks noGrp="1"/>
          </p:cNvSpPr>
          <p:nvPr>
            <p:ph type="title"/>
          </p:nvPr>
        </p:nvSpPr>
        <p:spPr>
          <a:xfrm>
            <a:off x="457200" y="204788"/>
            <a:ext cx="3008313" cy="87153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rgbClr val="EF7521"/>
              </a:buClr>
              <a:buSzPts val="2000"/>
              <a:buFont typeface="Century Gothic"/>
              <a:buNone/>
              <a:defRPr sz="2000" b="0" i="0" u="none" strike="noStrike" cap="none">
                <a:solidFill>
                  <a:srgbClr val="EF752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5" name="Google Shape;45;p10"/>
          <p:cNvSpPr txBox="1">
            <a:spLocks noGrp="1"/>
          </p:cNvSpPr>
          <p:nvPr>
            <p:ph type="body" idx="1"/>
          </p:nvPr>
        </p:nvSpPr>
        <p:spPr>
          <a:xfrm>
            <a:off x="3575050" y="204788"/>
            <a:ext cx="5111750" cy="4389437"/>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rgbClr val="EF7521"/>
              </a:buClr>
              <a:buSzPts val="3200"/>
              <a:buFont typeface="Arial"/>
              <a:buChar char="•"/>
              <a:defRPr sz="3200" b="0" i="0" u="none" strike="noStrike" cap="none">
                <a:solidFill>
                  <a:srgbClr val="727376"/>
                </a:solidFill>
                <a:latin typeface="Century Gothic"/>
                <a:ea typeface="Century Gothic"/>
                <a:cs typeface="Century Gothic"/>
                <a:sym typeface="Century Gothic"/>
              </a:defRPr>
            </a:lvl1pPr>
            <a:lvl2pPr marL="914400" marR="0" lvl="1" indent="-406400" algn="l" rtl="0">
              <a:spcBef>
                <a:spcPts val="560"/>
              </a:spcBef>
              <a:spcAft>
                <a:spcPts val="0"/>
              </a:spcAft>
              <a:buClr>
                <a:srgbClr val="EF7521"/>
              </a:buClr>
              <a:buSzPts val="2800"/>
              <a:buFont typeface="Arial"/>
              <a:buChar char="–"/>
              <a:defRPr sz="2800" b="0" i="0" u="none" strike="noStrike" cap="none">
                <a:solidFill>
                  <a:srgbClr val="727376"/>
                </a:solidFill>
                <a:latin typeface="Century Gothic"/>
                <a:ea typeface="Century Gothic"/>
                <a:cs typeface="Century Gothic"/>
                <a:sym typeface="Century Gothic"/>
              </a:defRPr>
            </a:lvl2pPr>
            <a:lvl3pPr marL="1371600" marR="0" lvl="2" indent="-381000" algn="l" rtl="0">
              <a:spcBef>
                <a:spcPts val="480"/>
              </a:spcBef>
              <a:spcAft>
                <a:spcPts val="0"/>
              </a:spcAft>
              <a:buClr>
                <a:srgbClr val="EF7521"/>
              </a:buClr>
              <a:buSzPts val="2400"/>
              <a:buFont typeface="Arial"/>
              <a:buChar char="•"/>
              <a:defRPr sz="2400" b="0" i="0" u="none" strike="noStrike" cap="none">
                <a:solidFill>
                  <a:srgbClr val="727376"/>
                </a:solidFill>
                <a:latin typeface="Century Gothic"/>
                <a:ea typeface="Century Gothic"/>
                <a:cs typeface="Century Gothic"/>
                <a:sym typeface="Century Gothic"/>
              </a:defRPr>
            </a:lvl3pPr>
            <a:lvl4pPr marL="1828800" marR="0" lvl="3" indent="-355600" algn="l" rtl="0">
              <a:spcBef>
                <a:spcPts val="400"/>
              </a:spcBef>
              <a:spcAft>
                <a:spcPts val="0"/>
              </a:spcAft>
              <a:buClr>
                <a:srgbClr val="EF7521"/>
              </a:buClr>
              <a:buSzPts val="2000"/>
              <a:buFont typeface="Arial"/>
              <a:buChar char="–"/>
              <a:defRPr sz="2000" b="0" i="0" u="none" strike="noStrike" cap="none">
                <a:solidFill>
                  <a:srgbClr val="727376"/>
                </a:solidFill>
                <a:latin typeface="Century Gothic"/>
                <a:ea typeface="Century Gothic"/>
                <a:cs typeface="Century Gothic"/>
                <a:sym typeface="Century Gothic"/>
              </a:defRPr>
            </a:lvl4pPr>
            <a:lvl5pPr marL="2286000" marR="0" lvl="4" indent="-355600" algn="l" rtl="0">
              <a:spcBef>
                <a:spcPts val="400"/>
              </a:spcBef>
              <a:spcAft>
                <a:spcPts val="0"/>
              </a:spcAft>
              <a:buClr>
                <a:srgbClr val="EF7521"/>
              </a:buClr>
              <a:buSzPts val="2000"/>
              <a:buFont typeface="Arial"/>
              <a:buChar char="»"/>
              <a:defRPr sz="2000" b="0" i="0" u="none" strike="noStrike" cap="none">
                <a:solidFill>
                  <a:srgbClr val="727376"/>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6" name="Google Shape;46;p10"/>
          <p:cNvSpPr txBox="1">
            <a:spLocks noGrp="1"/>
          </p:cNvSpPr>
          <p:nvPr>
            <p:ph type="body" idx="2"/>
          </p:nvPr>
        </p:nvSpPr>
        <p:spPr>
          <a:xfrm>
            <a:off x="457200" y="1076325"/>
            <a:ext cx="3008313" cy="35179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80"/>
              </a:spcBef>
              <a:spcAft>
                <a:spcPts val="0"/>
              </a:spcAft>
              <a:buClr>
                <a:srgbClr val="727376"/>
              </a:buClr>
              <a:buSzPts val="1400"/>
              <a:buFont typeface="Arial"/>
              <a:buNone/>
              <a:defRPr sz="1400" b="0" i="0" u="none" strike="noStrike" cap="none">
                <a:solidFill>
                  <a:srgbClr val="727376"/>
                </a:solidFill>
                <a:latin typeface="Century Gothic"/>
                <a:ea typeface="Century Gothic"/>
                <a:cs typeface="Century Gothic"/>
                <a:sym typeface="Century Gothic"/>
              </a:defRPr>
            </a:lvl1pPr>
            <a:lvl2pPr marL="914400" marR="0" lvl="1" indent="-228600" algn="l" rtl="0">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hyperlink" Target="https://github.optum.com/ATC/graph-training/tree/master/modeling"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hyperlink" Target="https://github.optum.com/ATC/graph-training/tree/tg2.4.0/modeling"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13.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1.xml"/><Relationship Id="rId1" Type="http://schemas.openxmlformats.org/officeDocument/2006/relationships/slideLayout" Target="../slideLayouts/slideLayout4.xml"/><Relationship Id="rId6" Type="http://schemas.openxmlformats.org/officeDocument/2006/relationships/comments" Target="../comments/comment1.xml"/><Relationship Id="rId5" Type="http://schemas.openxmlformats.org/officeDocument/2006/relationships/image" Target="../media/image10.png"/><Relationship Id="rId4" Type="http://schemas.openxmlformats.org/officeDocument/2006/relationships/image" Target="../media/image9.png"/></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5.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8.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0.xml"/><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1.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2.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7.png"/><Relationship Id="rId2" Type="http://schemas.openxmlformats.org/officeDocument/2006/relationships/notesSlide" Target="../notesSlides/notesSlide65.xm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9.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7.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9.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1.xml"/><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9.png"/></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2.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4.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2"/>
          <p:cNvSpPr txBox="1">
            <a:spLocks noGrp="1"/>
          </p:cNvSpPr>
          <p:nvPr>
            <p:ph type="body" idx="1"/>
          </p:nvPr>
        </p:nvSpPr>
        <p:spPr>
          <a:xfrm>
            <a:off x="881880" y="2571750"/>
            <a:ext cx="6052319" cy="838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EF7521"/>
              </a:buClr>
              <a:buSzPts val="2400"/>
              <a:buNone/>
            </a:pPr>
            <a:r>
              <a:rPr lang="en-US"/>
              <a:t>College of Emerging Technology </a:t>
            </a:r>
            <a:endParaRPr/>
          </a:p>
          <a:p>
            <a:pPr marL="0" lvl="0" indent="0" algn="l" rtl="0">
              <a:spcBef>
                <a:spcPts val="0"/>
              </a:spcBef>
              <a:spcAft>
                <a:spcPts val="0"/>
              </a:spcAft>
              <a:buClr>
                <a:srgbClr val="EF7521"/>
              </a:buClr>
              <a:buSzPts val="2400"/>
              <a:buNone/>
            </a:pPr>
            <a:r>
              <a:rPr lang="en-US" b="1"/>
              <a:t>Graph Algorithms</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1"/>
          <p:cNvSpPr txBox="1">
            <a:spLocks noGrp="1"/>
          </p:cNvSpPr>
          <p:nvPr>
            <p:ph type="body" idx="2"/>
          </p:nvPr>
        </p:nvSpPr>
        <p:spPr>
          <a:xfrm>
            <a:off x="11113" y="41275"/>
            <a:ext cx="7380300" cy="777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None/>
            </a:pPr>
            <a:r>
              <a:rPr lang="en-US"/>
              <a:t>Undirected vs. Directed Graphs</a:t>
            </a:r>
            <a:endParaRPr/>
          </a:p>
        </p:txBody>
      </p:sp>
      <p:sp>
        <p:nvSpPr>
          <p:cNvPr id="123" name="Google Shape;123;p21"/>
          <p:cNvSpPr txBox="1"/>
          <p:nvPr/>
        </p:nvSpPr>
        <p:spPr>
          <a:xfrm>
            <a:off x="137150" y="971386"/>
            <a:ext cx="3999900" cy="393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600" b="1">
                <a:solidFill>
                  <a:srgbClr val="595959"/>
                </a:solidFill>
                <a:latin typeface="Century Gothic"/>
                <a:ea typeface="Century Gothic"/>
                <a:cs typeface="Century Gothic"/>
                <a:sym typeface="Century Gothic"/>
              </a:rPr>
              <a:t>Undirected Graph</a:t>
            </a:r>
            <a:endParaRPr sz="1600" b="1">
              <a:solidFill>
                <a:srgbClr val="595959"/>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en-US" sz="1600">
                <a:solidFill>
                  <a:srgbClr val="595959"/>
                </a:solidFill>
                <a:latin typeface="Century Gothic"/>
                <a:ea typeface="Century Gothic"/>
                <a:cs typeface="Century Gothic"/>
                <a:sym typeface="Century Gothic"/>
              </a:rPr>
              <a:t>Can be traversed in either direction</a:t>
            </a:r>
            <a:endParaRPr sz="1600">
              <a:solidFill>
                <a:srgbClr val="595959"/>
              </a:solidFill>
              <a:latin typeface="Century Gothic"/>
              <a:ea typeface="Century Gothic"/>
              <a:cs typeface="Century Gothic"/>
              <a:sym typeface="Century Gothic"/>
            </a:endParaRPr>
          </a:p>
        </p:txBody>
      </p:sp>
      <p:sp>
        <p:nvSpPr>
          <p:cNvPr id="124" name="Google Shape;124;p21"/>
          <p:cNvSpPr txBox="1"/>
          <p:nvPr/>
        </p:nvSpPr>
        <p:spPr>
          <a:xfrm>
            <a:off x="4431675" y="971375"/>
            <a:ext cx="4665900" cy="709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600" b="1">
                <a:solidFill>
                  <a:srgbClr val="595959"/>
                </a:solidFill>
                <a:latin typeface="Century Gothic"/>
                <a:ea typeface="Century Gothic"/>
                <a:cs typeface="Century Gothic"/>
                <a:sym typeface="Century Gothic"/>
              </a:rPr>
              <a:t>Directed Graph</a:t>
            </a:r>
            <a:endParaRPr sz="1600" b="1">
              <a:solidFill>
                <a:srgbClr val="595959"/>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en-US" sz="1600">
                <a:solidFill>
                  <a:srgbClr val="595959"/>
                </a:solidFill>
                <a:latin typeface="Century Gothic"/>
                <a:ea typeface="Century Gothic"/>
                <a:cs typeface="Century Gothic"/>
                <a:sym typeface="Century Gothic"/>
              </a:rPr>
              <a:t>Can only be traversed in specified direction</a:t>
            </a:r>
            <a:endParaRPr sz="1600">
              <a:solidFill>
                <a:srgbClr val="595959"/>
              </a:solidFill>
              <a:latin typeface="Century Gothic"/>
              <a:ea typeface="Century Gothic"/>
              <a:cs typeface="Century Gothic"/>
              <a:sym typeface="Century Gothic"/>
            </a:endParaRPr>
          </a:p>
        </p:txBody>
      </p:sp>
      <p:sp>
        <p:nvSpPr>
          <p:cNvPr id="125" name="Google Shape;125;p21"/>
          <p:cNvSpPr/>
          <p:nvPr/>
        </p:nvSpPr>
        <p:spPr>
          <a:xfrm>
            <a:off x="1862750" y="1742975"/>
            <a:ext cx="548700" cy="540300"/>
          </a:xfrm>
          <a:prstGeom prst="ellipse">
            <a:avLst/>
          </a:prstGeom>
          <a:solidFill>
            <a:srgbClr val="3D85C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1"/>
          <p:cNvSpPr/>
          <p:nvPr/>
        </p:nvSpPr>
        <p:spPr>
          <a:xfrm>
            <a:off x="910825" y="2722400"/>
            <a:ext cx="548700" cy="540300"/>
          </a:xfrm>
          <a:prstGeom prst="ellipse">
            <a:avLst/>
          </a:prstGeom>
          <a:solidFill>
            <a:srgbClr val="3D85C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1"/>
          <p:cNvSpPr/>
          <p:nvPr/>
        </p:nvSpPr>
        <p:spPr>
          <a:xfrm>
            <a:off x="2837450" y="2722400"/>
            <a:ext cx="548700" cy="540300"/>
          </a:xfrm>
          <a:prstGeom prst="ellipse">
            <a:avLst/>
          </a:prstGeom>
          <a:solidFill>
            <a:srgbClr val="3D85C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1"/>
          <p:cNvSpPr/>
          <p:nvPr/>
        </p:nvSpPr>
        <p:spPr>
          <a:xfrm>
            <a:off x="1862750" y="3701825"/>
            <a:ext cx="548700" cy="540300"/>
          </a:xfrm>
          <a:prstGeom prst="ellipse">
            <a:avLst/>
          </a:prstGeom>
          <a:solidFill>
            <a:srgbClr val="3D85C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21"/>
          <p:cNvCxnSpPr>
            <a:stCxn id="125" idx="3"/>
            <a:endCxn id="126" idx="7"/>
          </p:cNvCxnSpPr>
          <p:nvPr/>
        </p:nvCxnSpPr>
        <p:spPr>
          <a:xfrm flipH="1">
            <a:off x="1379105" y="2204150"/>
            <a:ext cx="564000" cy="597300"/>
          </a:xfrm>
          <a:prstGeom prst="straightConnector1">
            <a:avLst/>
          </a:prstGeom>
          <a:noFill/>
          <a:ln w="38100" cap="flat" cmpd="sng">
            <a:solidFill>
              <a:srgbClr val="595959"/>
            </a:solidFill>
            <a:prstDash val="solid"/>
            <a:round/>
            <a:headEnd type="none" w="med" len="med"/>
            <a:tailEnd type="none" w="med" len="med"/>
          </a:ln>
        </p:spPr>
      </p:cxnSp>
      <p:cxnSp>
        <p:nvCxnSpPr>
          <p:cNvPr id="130" name="Google Shape;130;p21"/>
          <p:cNvCxnSpPr>
            <a:stCxn id="125" idx="5"/>
            <a:endCxn id="127" idx="1"/>
          </p:cNvCxnSpPr>
          <p:nvPr/>
        </p:nvCxnSpPr>
        <p:spPr>
          <a:xfrm>
            <a:off x="2331095" y="2204150"/>
            <a:ext cx="586800" cy="597300"/>
          </a:xfrm>
          <a:prstGeom prst="straightConnector1">
            <a:avLst/>
          </a:prstGeom>
          <a:noFill/>
          <a:ln w="38100" cap="flat" cmpd="sng">
            <a:solidFill>
              <a:srgbClr val="595959"/>
            </a:solidFill>
            <a:prstDash val="solid"/>
            <a:round/>
            <a:headEnd type="none" w="med" len="med"/>
            <a:tailEnd type="none" w="med" len="med"/>
          </a:ln>
        </p:spPr>
      </p:cxnSp>
      <p:cxnSp>
        <p:nvCxnSpPr>
          <p:cNvPr id="131" name="Google Shape;131;p21"/>
          <p:cNvCxnSpPr>
            <a:stCxn id="127" idx="3"/>
            <a:endCxn id="128" idx="7"/>
          </p:cNvCxnSpPr>
          <p:nvPr/>
        </p:nvCxnSpPr>
        <p:spPr>
          <a:xfrm flipH="1">
            <a:off x="2331005" y="3183575"/>
            <a:ext cx="586800" cy="597300"/>
          </a:xfrm>
          <a:prstGeom prst="straightConnector1">
            <a:avLst/>
          </a:prstGeom>
          <a:noFill/>
          <a:ln w="38100" cap="flat" cmpd="sng">
            <a:solidFill>
              <a:srgbClr val="595959"/>
            </a:solidFill>
            <a:prstDash val="solid"/>
            <a:round/>
            <a:headEnd type="none" w="med" len="med"/>
            <a:tailEnd type="none" w="med" len="med"/>
          </a:ln>
        </p:spPr>
      </p:cxnSp>
      <p:sp>
        <p:nvSpPr>
          <p:cNvPr id="132" name="Google Shape;132;p21"/>
          <p:cNvSpPr/>
          <p:nvPr/>
        </p:nvSpPr>
        <p:spPr>
          <a:xfrm>
            <a:off x="6490275" y="1742963"/>
            <a:ext cx="548700" cy="540300"/>
          </a:xfrm>
          <a:prstGeom prst="ellipse">
            <a:avLst/>
          </a:prstGeom>
          <a:solidFill>
            <a:srgbClr val="3D85C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1"/>
          <p:cNvSpPr/>
          <p:nvPr/>
        </p:nvSpPr>
        <p:spPr>
          <a:xfrm>
            <a:off x="5534925" y="2722400"/>
            <a:ext cx="548700" cy="540300"/>
          </a:xfrm>
          <a:prstGeom prst="ellipse">
            <a:avLst/>
          </a:prstGeom>
          <a:solidFill>
            <a:srgbClr val="3D85C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1"/>
          <p:cNvSpPr/>
          <p:nvPr/>
        </p:nvSpPr>
        <p:spPr>
          <a:xfrm>
            <a:off x="7481500" y="2722400"/>
            <a:ext cx="548700" cy="540300"/>
          </a:xfrm>
          <a:prstGeom prst="ellipse">
            <a:avLst/>
          </a:prstGeom>
          <a:solidFill>
            <a:srgbClr val="3D85C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1"/>
          <p:cNvSpPr/>
          <p:nvPr/>
        </p:nvSpPr>
        <p:spPr>
          <a:xfrm>
            <a:off x="6490275" y="3701825"/>
            <a:ext cx="548700" cy="540300"/>
          </a:xfrm>
          <a:prstGeom prst="ellipse">
            <a:avLst/>
          </a:prstGeom>
          <a:solidFill>
            <a:srgbClr val="3D85C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21"/>
          <p:cNvCxnSpPr>
            <a:stCxn id="132" idx="3"/>
            <a:endCxn id="133" idx="7"/>
          </p:cNvCxnSpPr>
          <p:nvPr/>
        </p:nvCxnSpPr>
        <p:spPr>
          <a:xfrm flipH="1">
            <a:off x="6003330" y="2204137"/>
            <a:ext cx="567300" cy="597300"/>
          </a:xfrm>
          <a:prstGeom prst="straightConnector1">
            <a:avLst/>
          </a:prstGeom>
          <a:noFill/>
          <a:ln w="38100" cap="flat" cmpd="sng">
            <a:solidFill>
              <a:srgbClr val="595959"/>
            </a:solidFill>
            <a:prstDash val="solid"/>
            <a:round/>
            <a:headEnd type="none" w="med" len="med"/>
            <a:tailEnd type="triangle" w="med" len="med"/>
          </a:ln>
        </p:spPr>
      </p:cxnSp>
      <p:cxnSp>
        <p:nvCxnSpPr>
          <p:cNvPr id="137" name="Google Shape;137;p21"/>
          <p:cNvCxnSpPr>
            <a:stCxn id="134" idx="1"/>
            <a:endCxn id="132" idx="5"/>
          </p:cNvCxnSpPr>
          <p:nvPr/>
        </p:nvCxnSpPr>
        <p:spPr>
          <a:xfrm rot="10800000">
            <a:off x="6958555" y="2204225"/>
            <a:ext cx="603300" cy="597300"/>
          </a:xfrm>
          <a:prstGeom prst="straightConnector1">
            <a:avLst/>
          </a:prstGeom>
          <a:noFill/>
          <a:ln w="38100" cap="flat" cmpd="sng">
            <a:solidFill>
              <a:srgbClr val="595959"/>
            </a:solidFill>
            <a:prstDash val="solid"/>
            <a:round/>
            <a:headEnd type="none" w="med" len="med"/>
            <a:tailEnd type="triangle" w="med" len="med"/>
          </a:ln>
        </p:spPr>
      </p:cxnSp>
      <p:cxnSp>
        <p:nvCxnSpPr>
          <p:cNvPr id="138" name="Google Shape;138;p21"/>
          <p:cNvCxnSpPr>
            <a:stCxn id="134" idx="4"/>
            <a:endCxn id="135" idx="6"/>
          </p:cNvCxnSpPr>
          <p:nvPr/>
        </p:nvCxnSpPr>
        <p:spPr>
          <a:xfrm flipH="1">
            <a:off x="7038850" y="3262700"/>
            <a:ext cx="717000" cy="709200"/>
          </a:xfrm>
          <a:prstGeom prst="straightConnector1">
            <a:avLst/>
          </a:prstGeom>
          <a:noFill/>
          <a:ln w="38100" cap="flat" cmpd="sng">
            <a:solidFill>
              <a:srgbClr val="595959"/>
            </a:solidFill>
            <a:prstDash val="solid"/>
            <a:round/>
            <a:headEnd type="none" w="med" len="med"/>
            <a:tailEnd type="triangle" w="med" len="med"/>
          </a:ln>
        </p:spPr>
      </p:cxnSp>
      <p:cxnSp>
        <p:nvCxnSpPr>
          <p:cNvPr id="139" name="Google Shape;139;p21"/>
          <p:cNvCxnSpPr>
            <a:stCxn id="135" idx="0"/>
            <a:endCxn id="134" idx="2"/>
          </p:cNvCxnSpPr>
          <p:nvPr/>
        </p:nvCxnSpPr>
        <p:spPr>
          <a:xfrm rot="10800000" flipH="1">
            <a:off x="6764625" y="2992625"/>
            <a:ext cx="717000" cy="709200"/>
          </a:xfrm>
          <a:prstGeom prst="straightConnector1">
            <a:avLst/>
          </a:prstGeom>
          <a:noFill/>
          <a:ln w="38100" cap="flat" cmpd="sng">
            <a:solidFill>
              <a:srgbClr val="595959"/>
            </a:solidFill>
            <a:prstDash val="solid"/>
            <a:round/>
            <a:headEnd type="none" w="med" len="med"/>
            <a:tailEnd type="triangl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2"/>
          <p:cNvSpPr txBox="1">
            <a:spLocks noGrp="1"/>
          </p:cNvSpPr>
          <p:nvPr>
            <p:ph type="body" idx="2"/>
          </p:nvPr>
        </p:nvSpPr>
        <p:spPr>
          <a:xfrm>
            <a:off x="11113" y="41275"/>
            <a:ext cx="7380300" cy="777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None/>
            </a:pPr>
            <a:r>
              <a:rPr lang="en-US"/>
              <a:t>Connected vs. Disconnected Graphs</a:t>
            </a:r>
            <a:endParaRPr/>
          </a:p>
        </p:txBody>
      </p:sp>
      <p:sp>
        <p:nvSpPr>
          <p:cNvPr id="146" name="Google Shape;146;p22"/>
          <p:cNvSpPr/>
          <p:nvPr/>
        </p:nvSpPr>
        <p:spPr>
          <a:xfrm>
            <a:off x="1822850" y="1987425"/>
            <a:ext cx="548700" cy="540300"/>
          </a:xfrm>
          <a:prstGeom prst="ellipse">
            <a:avLst/>
          </a:prstGeom>
          <a:solidFill>
            <a:srgbClr val="3D85C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2"/>
          <p:cNvSpPr/>
          <p:nvPr/>
        </p:nvSpPr>
        <p:spPr>
          <a:xfrm>
            <a:off x="535800" y="3154575"/>
            <a:ext cx="548700" cy="540300"/>
          </a:xfrm>
          <a:prstGeom prst="ellipse">
            <a:avLst/>
          </a:prstGeom>
          <a:solidFill>
            <a:srgbClr val="3D85C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2"/>
          <p:cNvSpPr/>
          <p:nvPr/>
        </p:nvSpPr>
        <p:spPr>
          <a:xfrm>
            <a:off x="3109888" y="3154575"/>
            <a:ext cx="548700" cy="540300"/>
          </a:xfrm>
          <a:prstGeom prst="ellipse">
            <a:avLst/>
          </a:prstGeom>
          <a:solidFill>
            <a:srgbClr val="3D85C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2"/>
          <p:cNvSpPr/>
          <p:nvPr/>
        </p:nvSpPr>
        <p:spPr>
          <a:xfrm>
            <a:off x="2466400" y="4213150"/>
            <a:ext cx="548700" cy="540300"/>
          </a:xfrm>
          <a:prstGeom prst="ellipse">
            <a:avLst/>
          </a:prstGeom>
          <a:solidFill>
            <a:srgbClr val="3D85C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0" name="Google Shape;150;p22"/>
          <p:cNvCxnSpPr>
            <a:stCxn id="146" idx="3"/>
            <a:endCxn id="147" idx="7"/>
          </p:cNvCxnSpPr>
          <p:nvPr/>
        </p:nvCxnSpPr>
        <p:spPr>
          <a:xfrm flipH="1">
            <a:off x="1004105" y="2448600"/>
            <a:ext cx="899100" cy="785100"/>
          </a:xfrm>
          <a:prstGeom prst="straightConnector1">
            <a:avLst/>
          </a:prstGeom>
          <a:noFill/>
          <a:ln w="38100" cap="flat" cmpd="sng">
            <a:solidFill>
              <a:srgbClr val="595959"/>
            </a:solidFill>
            <a:prstDash val="solid"/>
            <a:round/>
            <a:headEnd type="none" w="med" len="med"/>
            <a:tailEnd type="none" w="med" len="med"/>
          </a:ln>
        </p:spPr>
      </p:cxnSp>
      <p:sp>
        <p:nvSpPr>
          <p:cNvPr id="151" name="Google Shape;151;p22"/>
          <p:cNvSpPr txBox="1"/>
          <p:nvPr/>
        </p:nvSpPr>
        <p:spPr>
          <a:xfrm>
            <a:off x="7900" y="984525"/>
            <a:ext cx="4258500" cy="393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600" b="1">
                <a:solidFill>
                  <a:srgbClr val="595959"/>
                </a:solidFill>
                <a:latin typeface="Century Gothic"/>
                <a:ea typeface="Century Gothic"/>
                <a:cs typeface="Century Gothic"/>
                <a:sym typeface="Century Gothic"/>
              </a:rPr>
              <a:t>Disconnected Graph</a:t>
            </a:r>
            <a:endParaRPr sz="1600" b="1">
              <a:solidFill>
                <a:srgbClr val="595959"/>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en-US" sz="1600">
                <a:solidFill>
                  <a:srgbClr val="595959"/>
                </a:solidFill>
                <a:latin typeface="Century Gothic"/>
                <a:ea typeface="Century Gothic"/>
                <a:cs typeface="Century Gothic"/>
                <a:sym typeface="Century Gothic"/>
              </a:rPr>
              <a:t>There is at least a pair of vertices, such that no path exists between the pair</a:t>
            </a:r>
            <a:endParaRPr sz="1600">
              <a:solidFill>
                <a:srgbClr val="595959"/>
              </a:solidFill>
              <a:latin typeface="Century Gothic"/>
              <a:ea typeface="Century Gothic"/>
              <a:cs typeface="Century Gothic"/>
              <a:sym typeface="Century Gothic"/>
            </a:endParaRPr>
          </a:p>
        </p:txBody>
      </p:sp>
      <p:sp>
        <p:nvSpPr>
          <p:cNvPr id="152" name="Google Shape;152;p22"/>
          <p:cNvSpPr txBox="1"/>
          <p:nvPr/>
        </p:nvSpPr>
        <p:spPr>
          <a:xfrm>
            <a:off x="4668275" y="984525"/>
            <a:ext cx="4192500" cy="393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600" b="1">
                <a:solidFill>
                  <a:srgbClr val="595959"/>
                </a:solidFill>
                <a:latin typeface="Century Gothic"/>
                <a:ea typeface="Century Gothic"/>
                <a:cs typeface="Century Gothic"/>
                <a:sym typeface="Century Gothic"/>
              </a:rPr>
              <a:t>Connected Graph</a:t>
            </a:r>
            <a:endParaRPr sz="1600" b="1">
              <a:solidFill>
                <a:srgbClr val="595959"/>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en-US" sz="1600">
                <a:solidFill>
                  <a:srgbClr val="595959"/>
                </a:solidFill>
                <a:latin typeface="Century Gothic"/>
                <a:ea typeface="Century Gothic"/>
                <a:cs typeface="Century Gothic"/>
                <a:sym typeface="Century Gothic"/>
              </a:rPr>
              <a:t>There exists a path between every pair of vertices</a:t>
            </a:r>
            <a:endParaRPr sz="1600">
              <a:solidFill>
                <a:srgbClr val="595959"/>
              </a:solidFill>
              <a:latin typeface="Century Gothic"/>
              <a:ea typeface="Century Gothic"/>
              <a:cs typeface="Century Gothic"/>
              <a:sym typeface="Century Gothic"/>
            </a:endParaRPr>
          </a:p>
        </p:txBody>
      </p:sp>
      <p:sp>
        <p:nvSpPr>
          <p:cNvPr id="153" name="Google Shape;153;p22"/>
          <p:cNvSpPr/>
          <p:nvPr/>
        </p:nvSpPr>
        <p:spPr>
          <a:xfrm>
            <a:off x="1822850" y="3154575"/>
            <a:ext cx="548700" cy="540300"/>
          </a:xfrm>
          <a:prstGeom prst="ellipse">
            <a:avLst/>
          </a:prstGeom>
          <a:solidFill>
            <a:srgbClr val="3D85C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p:nvPr/>
        </p:nvSpPr>
        <p:spPr>
          <a:xfrm>
            <a:off x="1179300" y="4213150"/>
            <a:ext cx="548700" cy="540300"/>
          </a:xfrm>
          <a:prstGeom prst="ellipse">
            <a:avLst/>
          </a:prstGeom>
          <a:solidFill>
            <a:srgbClr val="3D85C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5" name="Google Shape;155;p22"/>
          <p:cNvCxnSpPr>
            <a:stCxn id="147" idx="6"/>
            <a:endCxn id="153" idx="2"/>
          </p:cNvCxnSpPr>
          <p:nvPr/>
        </p:nvCxnSpPr>
        <p:spPr>
          <a:xfrm>
            <a:off x="1084500" y="3424725"/>
            <a:ext cx="738300" cy="0"/>
          </a:xfrm>
          <a:prstGeom prst="straightConnector1">
            <a:avLst/>
          </a:prstGeom>
          <a:noFill/>
          <a:ln w="38100" cap="flat" cmpd="sng">
            <a:solidFill>
              <a:srgbClr val="595959"/>
            </a:solidFill>
            <a:prstDash val="solid"/>
            <a:round/>
            <a:headEnd type="none" w="med" len="med"/>
            <a:tailEnd type="none" w="med" len="med"/>
          </a:ln>
        </p:spPr>
      </p:cxnSp>
      <p:cxnSp>
        <p:nvCxnSpPr>
          <p:cNvPr id="156" name="Google Shape;156;p22"/>
          <p:cNvCxnSpPr>
            <a:stCxn id="148" idx="3"/>
            <a:endCxn id="149" idx="7"/>
          </p:cNvCxnSpPr>
          <p:nvPr/>
        </p:nvCxnSpPr>
        <p:spPr>
          <a:xfrm flipH="1">
            <a:off x="2934643" y="3615750"/>
            <a:ext cx="255600" cy="676500"/>
          </a:xfrm>
          <a:prstGeom prst="straightConnector1">
            <a:avLst/>
          </a:prstGeom>
          <a:noFill/>
          <a:ln w="38100" cap="flat" cmpd="sng">
            <a:solidFill>
              <a:srgbClr val="595959"/>
            </a:solidFill>
            <a:prstDash val="solid"/>
            <a:round/>
            <a:headEnd type="none" w="med" len="med"/>
            <a:tailEnd type="none" w="med" len="med"/>
          </a:ln>
        </p:spPr>
      </p:cxnSp>
      <p:cxnSp>
        <p:nvCxnSpPr>
          <p:cNvPr id="157" name="Google Shape;157;p22"/>
          <p:cNvCxnSpPr>
            <a:stCxn id="149" idx="2"/>
            <a:endCxn id="154" idx="6"/>
          </p:cNvCxnSpPr>
          <p:nvPr/>
        </p:nvCxnSpPr>
        <p:spPr>
          <a:xfrm rot="10800000">
            <a:off x="1728100" y="4483300"/>
            <a:ext cx="738300" cy="0"/>
          </a:xfrm>
          <a:prstGeom prst="straightConnector1">
            <a:avLst/>
          </a:prstGeom>
          <a:noFill/>
          <a:ln w="38100" cap="flat" cmpd="sng">
            <a:solidFill>
              <a:srgbClr val="595959"/>
            </a:solidFill>
            <a:prstDash val="solid"/>
            <a:round/>
            <a:headEnd type="none" w="med" len="med"/>
            <a:tailEnd type="none" w="med" len="med"/>
          </a:ln>
        </p:spPr>
      </p:cxnSp>
      <p:sp>
        <p:nvSpPr>
          <p:cNvPr id="158" name="Google Shape;158;p22"/>
          <p:cNvSpPr/>
          <p:nvPr/>
        </p:nvSpPr>
        <p:spPr>
          <a:xfrm>
            <a:off x="6490175" y="1987413"/>
            <a:ext cx="548700" cy="540300"/>
          </a:xfrm>
          <a:prstGeom prst="ellipse">
            <a:avLst/>
          </a:prstGeom>
          <a:solidFill>
            <a:srgbClr val="3D85C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5152525" y="3154575"/>
            <a:ext cx="548700" cy="540300"/>
          </a:xfrm>
          <a:prstGeom prst="ellipse">
            <a:avLst/>
          </a:prstGeom>
          <a:solidFill>
            <a:srgbClr val="3D85C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7827813" y="3154575"/>
            <a:ext cx="548700" cy="540300"/>
          </a:xfrm>
          <a:prstGeom prst="ellipse">
            <a:avLst/>
          </a:prstGeom>
          <a:solidFill>
            <a:srgbClr val="3D85C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7158925" y="4213150"/>
            <a:ext cx="548700" cy="540300"/>
          </a:xfrm>
          <a:prstGeom prst="ellipse">
            <a:avLst/>
          </a:prstGeom>
          <a:solidFill>
            <a:srgbClr val="3D85C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2" name="Google Shape;162;p22"/>
          <p:cNvCxnSpPr>
            <a:stCxn id="158" idx="3"/>
            <a:endCxn id="159" idx="7"/>
          </p:cNvCxnSpPr>
          <p:nvPr/>
        </p:nvCxnSpPr>
        <p:spPr>
          <a:xfrm flipH="1">
            <a:off x="5620730" y="2448587"/>
            <a:ext cx="949800" cy="785100"/>
          </a:xfrm>
          <a:prstGeom prst="straightConnector1">
            <a:avLst/>
          </a:prstGeom>
          <a:noFill/>
          <a:ln w="38100" cap="flat" cmpd="sng">
            <a:solidFill>
              <a:srgbClr val="595959"/>
            </a:solidFill>
            <a:prstDash val="solid"/>
            <a:round/>
            <a:headEnd type="none" w="med" len="med"/>
            <a:tailEnd type="none" w="med" len="med"/>
          </a:ln>
        </p:spPr>
      </p:cxnSp>
      <p:cxnSp>
        <p:nvCxnSpPr>
          <p:cNvPr id="163" name="Google Shape;163;p22"/>
          <p:cNvCxnSpPr>
            <a:stCxn id="158" idx="5"/>
            <a:endCxn id="160" idx="1"/>
          </p:cNvCxnSpPr>
          <p:nvPr/>
        </p:nvCxnSpPr>
        <p:spPr>
          <a:xfrm>
            <a:off x="6958520" y="2448587"/>
            <a:ext cx="949500" cy="785100"/>
          </a:xfrm>
          <a:prstGeom prst="straightConnector1">
            <a:avLst/>
          </a:prstGeom>
          <a:noFill/>
          <a:ln w="38100" cap="flat" cmpd="sng">
            <a:solidFill>
              <a:srgbClr val="595959"/>
            </a:solidFill>
            <a:prstDash val="solid"/>
            <a:round/>
            <a:headEnd type="none" w="med" len="med"/>
            <a:tailEnd type="none" w="med" len="med"/>
          </a:ln>
        </p:spPr>
      </p:cxnSp>
      <p:sp>
        <p:nvSpPr>
          <p:cNvPr id="164" name="Google Shape;164;p22"/>
          <p:cNvSpPr/>
          <p:nvPr/>
        </p:nvSpPr>
        <p:spPr>
          <a:xfrm>
            <a:off x="6490175" y="3154575"/>
            <a:ext cx="548700" cy="540300"/>
          </a:xfrm>
          <a:prstGeom prst="ellipse">
            <a:avLst/>
          </a:prstGeom>
          <a:solidFill>
            <a:srgbClr val="3D85C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5821375" y="4213150"/>
            <a:ext cx="548700" cy="540300"/>
          </a:xfrm>
          <a:prstGeom prst="ellipse">
            <a:avLst/>
          </a:prstGeom>
          <a:solidFill>
            <a:srgbClr val="3D85C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6" name="Google Shape;166;p22"/>
          <p:cNvCxnSpPr>
            <a:stCxn id="159" idx="6"/>
            <a:endCxn id="164" idx="2"/>
          </p:cNvCxnSpPr>
          <p:nvPr/>
        </p:nvCxnSpPr>
        <p:spPr>
          <a:xfrm>
            <a:off x="5701225" y="3424725"/>
            <a:ext cx="789000" cy="0"/>
          </a:xfrm>
          <a:prstGeom prst="straightConnector1">
            <a:avLst/>
          </a:prstGeom>
          <a:noFill/>
          <a:ln w="38100" cap="flat" cmpd="sng">
            <a:solidFill>
              <a:srgbClr val="595959"/>
            </a:solidFill>
            <a:prstDash val="solid"/>
            <a:round/>
            <a:headEnd type="none" w="med" len="med"/>
            <a:tailEnd type="none" w="med" len="med"/>
          </a:ln>
        </p:spPr>
      </p:cxnSp>
      <p:cxnSp>
        <p:nvCxnSpPr>
          <p:cNvPr id="167" name="Google Shape;167;p22"/>
          <p:cNvCxnSpPr>
            <a:stCxn id="160" idx="3"/>
            <a:endCxn id="161" idx="7"/>
          </p:cNvCxnSpPr>
          <p:nvPr/>
        </p:nvCxnSpPr>
        <p:spPr>
          <a:xfrm flipH="1">
            <a:off x="7627368" y="3615750"/>
            <a:ext cx="280800" cy="676500"/>
          </a:xfrm>
          <a:prstGeom prst="straightConnector1">
            <a:avLst/>
          </a:prstGeom>
          <a:noFill/>
          <a:ln w="38100" cap="flat" cmpd="sng">
            <a:solidFill>
              <a:srgbClr val="595959"/>
            </a:solidFill>
            <a:prstDash val="solid"/>
            <a:round/>
            <a:headEnd type="none" w="med" len="med"/>
            <a:tailEnd type="none" w="med" len="med"/>
          </a:ln>
        </p:spPr>
      </p:cxnSp>
      <p:cxnSp>
        <p:nvCxnSpPr>
          <p:cNvPr id="168" name="Google Shape;168;p22"/>
          <p:cNvCxnSpPr>
            <a:stCxn id="161" idx="2"/>
            <a:endCxn id="165" idx="6"/>
          </p:cNvCxnSpPr>
          <p:nvPr/>
        </p:nvCxnSpPr>
        <p:spPr>
          <a:xfrm rot="10800000">
            <a:off x="6370225" y="4483300"/>
            <a:ext cx="788700" cy="0"/>
          </a:xfrm>
          <a:prstGeom prst="straightConnector1">
            <a:avLst/>
          </a:prstGeom>
          <a:noFill/>
          <a:ln w="38100" cap="flat" cmpd="sng">
            <a:solidFill>
              <a:srgbClr val="595959"/>
            </a:solidFill>
            <a:prstDash val="solid"/>
            <a:round/>
            <a:headEnd type="none" w="med" len="med"/>
            <a:tailEnd type="none" w="med" len="med"/>
          </a:ln>
        </p:spPr>
      </p:cxnSp>
      <p:cxnSp>
        <p:nvCxnSpPr>
          <p:cNvPr id="169" name="Google Shape;169;p22"/>
          <p:cNvCxnSpPr>
            <a:stCxn id="159" idx="5"/>
            <a:endCxn id="165" idx="1"/>
          </p:cNvCxnSpPr>
          <p:nvPr/>
        </p:nvCxnSpPr>
        <p:spPr>
          <a:xfrm>
            <a:off x="5620870" y="3615750"/>
            <a:ext cx="280800" cy="676500"/>
          </a:xfrm>
          <a:prstGeom prst="straightConnector1">
            <a:avLst/>
          </a:prstGeom>
          <a:noFill/>
          <a:ln w="38100" cap="flat" cmpd="sng">
            <a:solidFill>
              <a:srgbClr val="595959"/>
            </a:solidFill>
            <a:prstDash val="solid"/>
            <a:round/>
            <a:headEnd type="none" w="med" len="med"/>
            <a:tailEnd type="none" w="med" len="med"/>
          </a:ln>
        </p:spPr>
      </p:cxnSp>
      <p:cxnSp>
        <p:nvCxnSpPr>
          <p:cNvPr id="170" name="Google Shape;170;p22"/>
          <p:cNvCxnSpPr>
            <a:stCxn id="164" idx="3"/>
            <a:endCxn id="165" idx="7"/>
          </p:cNvCxnSpPr>
          <p:nvPr/>
        </p:nvCxnSpPr>
        <p:spPr>
          <a:xfrm flipH="1">
            <a:off x="6289730" y="3615750"/>
            <a:ext cx="280800" cy="676500"/>
          </a:xfrm>
          <a:prstGeom prst="straightConnector1">
            <a:avLst/>
          </a:prstGeom>
          <a:noFill/>
          <a:ln w="38100" cap="flat" cmpd="sng">
            <a:solidFill>
              <a:srgbClr val="595959"/>
            </a:solidFill>
            <a:prstDash val="solid"/>
            <a:round/>
            <a:headEnd type="none" w="med" len="med"/>
            <a:tailEnd type="none" w="med" len="med"/>
          </a:ln>
        </p:spPr>
      </p:cxnSp>
      <p:cxnSp>
        <p:nvCxnSpPr>
          <p:cNvPr id="171" name="Google Shape;171;p22"/>
          <p:cNvCxnSpPr>
            <a:stCxn id="164" idx="5"/>
            <a:endCxn id="161" idx="1"/>
          </p:cNvCxnSpPr>
          <p:nvPr/>
        </p:nvCxnSpPr>
        <p:spPr>
          <a:xfrm>
            <a:off x="6958520" y="3615750"/>
            <a:ext cx="280800" cy="676500"/>
          </a:xfrm>
          <a:prstGeom prst="straightConnector1">
            <a:avLst/>
          </a:prstGeom>
          <a:noFill/>
          <a:ln w="38100" cap="flat" cmpd="sng">
            <a:solidFill>
              <a:srgbClr val="595959"/>
            </a:solidFill>
            <a:prstDash val="solid"/>
            <a:round/>
            <a:headEnd type="none" w="med" len="med"/>
            <a:tailEnd type="none" w="med" len="med"/>
          </a:ln>
        </p:spPr>
      </p:cxnSp>
      <p:cxnSp>
        <p:nvCxnSpPr>
          <p:cNvPr id="172" name="Google Shape;172;p22"/>
          <p:cNvCxnSpPr>
            <a:stCxn id="158" idx="4"/>
            <a:endCxn id="164" idx="0"/>
          </p:cNvCxnSpPr>
          <p:nvPr/>
        </p:nvCxnSpPr>
        <p:spPr>
          <a:xfrm>
            <a:off x="6764525" y="2527713"/>
            <a:ext cx="0" cy="627000"/>
          </a:xfrm>
          <a:prstGeom prst="straightConnector1">
            <a:avLst/>
          </a:prstGeom>
          <a:noFill/>
          <a:ln w="38100" cap="flat" cmpd="sng">
            <a:solidFill>
              <a:srgbClr val="595959"/>
            </a:solidFill>
            <a:prstDash val="solid"/>
            <a:round/>
            <a:headEnd type="none" w="med" len="med"/>
            <a:tailEnd type="none" w="med" len="med"/>
          </a:ln>
        </p:spPr>
      </p:cxnSp>
      <p:cxnSp>
        <p:nvCxnSpPr>
          <p:cNvPr id="173" name="Google Shape;173;p22"/>
          <p:cNvCxnSpPr>
            <a:stCxn id="164" idx="6"/>
            <a:endCxn id="160" idx="2"/>
          </p:cNvCxnSpPr>
          <p:nvPr/>
        </p:nvCxnSpPr>
        <p:spPr>
          <a:xfrm>
            <a:off x="7038875" y="3424725"/>
            <a:ext cx="789000" cy="0"/>
          </a:xfrm>
          <a:prstGeom prst="straightConnector1">
            <a:avLst/>
          </a:prstGeom>
          <a:noFill/>
          <a:ln w="38100" cap="flat" cmpd="sng">
            <a:solidFill>
              <a:srgbClr val="595959"/>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3"/>
          <p:cNvSpPr txBox="1">
            <a:spLocks noGrp="1"/>
          </p:cNvSpPr>
          <p:nvPr>
            <p:ph type="body" idx="2"/>
          </p:nvPr>
        </p:nvSpPr>
        <p:spPr>
          <a:xfrm>
            <a:off x="11113" y="41275"/>
            <a:ext cx="7380300" cy="777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None/>
            </a:pPr>
            <a:r>
              <a:rPr lang="en-US"/>
              <a:t>Sparse vs. Dense Graphs</a:t>
            </a:r>
            <a:endParaRPr/>
          </a:p>
        </p:txBody>
      </p:sp>
      <p:sp>
        <p:nvSpPr>
          <p:cNvPr id="180" name="Google Shape;180;p23"/>
          <p:cNvSpPr/>
          <p:nvPr/>
        </p:nvSpPr>
        <p:spPr>
          <a:xfrm>
            <a:off x="1859075" y="1982450"/>
            <a:ext cx="548700" cy="540300"/>
          </a:xfrm>
          <a:prstGeom prst="ellipse">
            <a:avLst/>
          </a:prstGeom>
          <a:solidFill>
            <a:srgbClr val="3D85C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3"/>
          <p:cNvSpPr/>
          <p:nvPr/>
        </p:nvSpPr>
        <p:spPr>
          <a:xfrm>
            <a:off x="572025" y="3149600"/>
            <a:ext cx="548700" cy="540300"/>
          </a:xfrm>
          <a:prstGeom prst="ellipse">
            <a:avLst/>
          </a:prstGeom>
          <a:solidFill>
            <a:srgbClr val="3D85C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3"/>
          <p:cNvSpPr/>
          <p:nvPr/>
        </p:nvSpPr>
        <p:spPr>
          <a:xfrm>
            <a:off x="3146113" y="3149600"/>
            <a:ext cx="548700" cy="540300"/>
          </a:xfrm>
          <a:prstGeom prst="ellipse">
            <a:avLst/>
          </a:prstGeom>
          <a:solidFill>
            <a:srgbClr val="3D85C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3"/>
          <p:cNvSpPr/>
          <p:nvPr/>
        </p:nvSpPr>
        <p:spPr>
          <a:xfrm>
            <a:off x="2502625" y="4208175"/>
            <a:ext cx="548700" cy="540300"/>
          </a:xfrm>
          <a:prstGeom prst="ellipse">
            <a:avLst/>
          </a:prstGeom>
          <a:solidFill>
            <a:srgbClr val="3D85C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4" name="Google Shape;184;p23"/>
          <p:cNvCxnSpPr>
            <a:stCxn id="180" idx="3"/>
            <a:endCxn id="181" idx="7"/>
          </p:cNvCxnSpPr>
          <p:nvPr/>
        </p:nvCxnSpPr>
        <p:spPr>
          <a:xfrm flipH="1">
            <a:off x="1040330" y="2443625"/>
            <a:ext cx="899100" cy="785100"/>
          </a:xfrm>
          <a:prstGeom prst="straightConnector1">
            <a:avLst/>
          </a:prstGeom>
          <a:noFill/>
          <a:ln w="38100" cap="flat" cmpd="sng">
            <a:solidFill>
              <a:srgbClr val="595959"/>
            </a:solidFill>
            <a:prstDash val="solid"/>
            <a:round/>
            <a:headEnd type="none" w="med" len="med"/>
            <a:tailEnd type="none" w="med" len="med"/>
          </a:ln>
        </p:spPr>
      </p:cxnSp>
      <p:sp>
        <p:nvSpPr>
          <p:cNvPr id="185" name="Google Shape;185;p23"/>
          <p:cNvSpPr txBox="1"/>
          <p:nvPr/>
        </p:nvSpPr>
        <p:spPr>
          <a:xfrm>
            <a:off x="7900" y="984525"/>
            <a:ext cx="4258500" cy="393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600" b="1">
                <a:solidFill>
                  <a:srgbClr val="595959"/>
                </a:solidFill>
                <a:latin typeface="Century Gothic"/>
                <a:ea typeface="Century Gothic"/>
                <a:cs typeface="Century Gothic"/>
                <a:sym typeface="Century Gothic"/>
              </a:rPr>
              <a:t>Sparse Graph</a:t>
            </a:r>
            <a:endParaRPr sz="1600" b="1">
              <a:solidFill>
                <a:srgbClr val="595959"/>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en-US" sz="1600">
                <a:solidFill>
                  <a:srgbClr val="595959"/>
                </a:solidFill>
                <a:latin typeface="Century Gothic"/>
                <a:ea typeface="Century Gothic"/>
                <a:cs typeface="Century Gothic"/>
                <a:sym typeface="Century Gothic"/>
              </a:rPr>
              <a:t>The number of edges is close to minimum possible</a:t>
            </a:r>
            <a:endParaRPr sz="1600">
              <a:solidFill>
                <a:srgbClr val="595959"/>
              </a:solidFill>
              <a:latin typeface="Century Gothic"/>
              <a:ea typeface="Century Gothic"/>
              <a:cs typeface="Century Gothic"/>
              <a:sym typeface="Century Gothic"/>
            </a:endParaRPr>
          </a:p>
        </p:txBody>
      </p:sp>
      <p:sp>
        <p:nvSpPr>
          <p:cNvPr id="186" name="Google Shape;186;p23"/>
          <p:cNvSpPr txBox="1"/>
          <p:nvPr/>
        </p:nvSpPr>
        <p:spPr>
          <a:xfrm>
            <a:off x="4668275" y="984525"/>
            <a:ext cx="4192500" cy="393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600" b="1">
                <a:solidFill>
                  <a:srgbClr val="595959"/>
                </a:solidFill>
                <a:latin typeface="Century Gothic"/>
                <a:ea typeface="Century Gothic"/>
                <a:cs typeface="Century Gothic"/>
                <a:sym typeface="Century Gothic"/>
              </a:rPr>
              <a:t>Dense Graph</a:t>
            </a:r>
            <a:endParaRPr sz="1600" b="1">
              <a:solidFill>
                <a:srgbClr val="595959"/>
              </a:solidFill>
              <a:latin typeface="Century Gothic"/>
              <a:ea typeface="Century Gothic"/>
              <a:cs typeface="Century Gothic"/>
              <a:sym typeface="Century Gothic"/>
            </a:endParaRPr>
          </a:p>
          <a:p>
            <a:pPr marL="0" lvl="0" indent="0" algn="ctr" rtl="0">
              <a:lnSpc>
                <a:spcPct val="115000"/>
              </a:lnSpc>
              <a:spcBef>
                <a:spcPts val="0"/>
              </a:spcBef>
              <a:spcAft>
                <a:spcPts val="0"/>
              </a:spcAft>
              <a:buNone/>
            </a:pPr>
            <a:r>
              <a:rPr lang="en-US" sz="1600">
                <a:solidFill>
                  <a:srgbClr val="595959"/>
                </a:solidFill>
                <a:latin typeface="Century Gothic"/>
                <a:ea typeface="Century Gothic"/>
                <a:cs typeface="Century Gothic"/>
                <a:sym typeface="Century Gothic"/>
              </a:rPr>
              <a:t>The number of edges is close to the maximum possible</a:t>
            </a:r>
            <a:endParaRPr sz="1600">
              <a:solidFill>
                <a:srgbClr val="595959"/>
              </a:solidFill>
              <a:latin typeface="Century Gothic"/>
              <a:ea typeface="Century Gothic"/>
              <a:cs typeface="Century Gothic"/>
              <a:sym typeface="Century Gothic"/>
            </a:endParaRPr>
          </a:p>
        </p:txBody>
      </p:sp>
      <p:sp>
        <p:nvSpPr>
          <p:cNvPr id="187" name="Google Shape;187;p23"/>
          <p:cNvSpPr/>
          <p:nvPr/>
        </p:nvSpPr>
        <p:spPr>
          <a:xfrm>
            <a:off x="1859075" y="3149600"/>
            <a:ext cx="548700" cy="540300"/>
          </a:xfrm>
          <a:prstGeom prst="ellipse">
            <a:avLst/>
          </a:prstGeom>
          <a:solidFill>
            <a:srgbClr val="3D85C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3"/>
          <p:cNvSpPr/>
          <p:nvPr/>
        </p:nvSpPr>
        <p:spPr>
          <a:xfrm>
            <a:off x="1215525" y="4208175"/>
            <a:ext cx="548700" cy="540300"/>
          </a:xfrm>
          <a:prstGeom prst="ellipse">
            <a:avLst/>
          </a:prstGeom>
          <a:solidFill>
            <a:srgbClr val="3D85C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9" name="Google Shape;189;p23"/>
          <p:cNvCxnSpPr>
            <a:stCxn id="181" idx="6"/>
            <a:endCxn id="187" idx="2"/>
          </p:cNvCxnSpPr>
          <p:nvPr/>
        </p:nvCxnSpPr>
        <p:spPr>
          <a:xfrm>
            <a:off x="1120725" y="3419750"/>
            <a:ext cx="738300" cy="0"/>
          </a:xfrm>
          <a:prstGeom prst="straightConnector1">
            <a:avLst/>
          </a:prstGeom>
          <a:noFill/>
          <a:ln w="38100" cap="flat" cmpd="sng">
            <a:solidFill>
              <a:srgbClr val="595959"/>
            </a:solidFill>
            <a:prstDash val="solid"/>
            <a:round/>
            <a:headEnd type="none" w="med" len="med"/>
            <a:tailEnd type="none" w="med" len="med"/>
          </a:ln>
        </p:spPr>
      </p:cxnSp>
      <p:cxnSp>
        <p:nvCxnSpPr>
          <p:cNvPr id="190" name="Google Shape;190;p23"/>
          <p:cNvCxnSpPr>
            <a:stCxn id="182" idx="3"/>
            <a:endCxn id="183" idx="7"/>
          </p:cNvCxnSpPr>
          <p:nvPr/>
        </p:nvCxnSpPr>
        <p:spPr>
          <a:xfrm flipH="1">
            <a:off x="2970868" y="3610775"/>
            <a:ext cx="255600" cy="676500"/>
          </a:xfrm>
          <a:prstGeom prst="straightConnector1">
            <a:avLst/>
          </a:prstGeom>
          <a:noFill/>
          <a:ln w="38100" cap="flat" cmpd="sng">
            <a:solidFill>
              <a:srgbClr val="595959"/>
            </a:solidFill>
            <a:prstDash val="solid"/>
            <a:round/>
            <a:headEnd type="none" w="med" len="med"/>
            <a:tailEnd type="none" w="med" len="med"/>
          </a:ln>
        </p:spPr>
      </p:cxnSp>
      <p:cxnSp>
        <p:nvCxnSpPr>
          <p:cNvPr id="191" name="Google Shape;191;p23"/>
          <p:cNvCxnSpPr>
            <a:stCxn id="183" idx="2"/>
            <a:endCxn id="188" idx="6"/>
          </p:cNvCxnSpPr>
          <p:nvPr/>
        </p:nvCxnSpPr>
        <p:spPr>
          <a:xfrm rot="10800000">
            <a:off x="1764325" y="4478325"/>
            <a:ext cx="738300" cy="0"/>
          </a:xfrm>
          <a:prstGeom prst="straightConnector1">
            <a:avLst/>
          </a:prstGeom>
          <a:noFill/>
          <a:ln w="38100" cap="flat" cmpd="sng">
            <a:solidFill>
              <a:srgbClr val="595959"/>
            </a:solidFill>
            <a:prstDash val="solid"/>
            <a:round/>
            <a:headEnd type="none" w="med" len="med"/>
            <a:tailEnd type="none" w="med" len="med"/>
          </a:ln>
        </p:spPr>
      </p:cxnSp>
      <p:sp>
        <p:nvSpPr>
          <p:cNvPr id="192" name="Google Shape;192;p23"/>
          <p:cNvSpPr/>
          <p:nvPr/>
        </p:nvSpPr>
        <p:spPr>
          <a:xfrm>
            <a:off x="6490175" y="1982438"/>
            <a:ext cx="548700" cy="540300"/>
          </a:xfrm>
          <a:prstGeom prst="ellipse">
            <a:avLst/>
          </a:prstGeom>
          <a:solidFill>
            <a:srgbClr val="3D85C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3"/>
          <p:cNvSpPr/>
          <p:nvPr/>
        </p:nvSpPr>
        <p:spPr>
          <a:xfrm>
            <a:off x="5152525" y="3149600"/>
            <a:ext cx="548700" cy="540300"/>
          </a:xfrm>
          <a:prstGeom prst="ellipse">
            <a:avLst/>
          </a:prstGeom>
          <a:solidFill>
            <a:srgbClr val="3D85C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3"/>
          <p:cNvSpPr/>
          <p:nvPr/>
        </p:nvSpPr>
        <p:spPr>
          <a:xfrm>
            <a:off x="7827813" y="3149600"/>
            <a:ext cx="548700" cy="540300"/>
          </a:xfrm>
          <a:prstGeom prst="ellipse">
            <a:avLst/>
          </a:prstGeom>
          <a:solidFill>
            <a:srgbClr val="3D85C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3"/>
          <p:cNvSpPr/>
          <p:nvPr/>
        </p:nvSpPr>
        <p:spPr>
          <a:xfrm>
            <a:off x="7158925" y="4208175"/>
            <a:ext cx="548700" cy="540300"/>
          </a:xfrm>
          <a:prstGeom prst="ellipse">
            <a:avLst/>
          </a:prstGeom>
          <a:solidFill>
            <a:srgbClr val="3D85C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6" name="Google Shape;196;p23"/>
          <p:cNvCxnSpPr>
            <a:stCxn id="192" idx="3"/>
            <a:endCxn id="193" idx="7"/>
          </p:cNvCxnSpPr>
          <p:nvPr/>
        </p:nvCxnSpPr>
        <p:spPr>
          <a:xfrm flipH="1">
            <a:off x="5620730" y="2443612"/>
            <a:ext cx="949800" cy="785100"/>
          </a:xfrm>
          <a:prstGeom prst="straightConnector1">
            <a:avLst/>
          </a:prstGeom>
          <a:noFill/>
          <a:ln w="38100" cap="flat" cmpd="sng">
            <a:solidFill>
              <a:srgbClr val="595959"/>
            </a:solidFill>
            <a:prstDash val="solid"/>
            <a:round/>
            <a:headEnd type="none" w="med" len="med"/>
            <a:tailEnd type="none" w="med" len="med"/>
          </a:ln>
        </p:spPr>
      </p:cxnSp>
      <p:cxnSp>
        <p:nvCxnSpPr>
          <p:cNvPr id="197" name="Google Shape;197;p23"/>
          <p:cNvCxnSpPr>
            <a:stCxn id="192" idx="5"/>
            <a:endCxn id="194" idx="1"/>
          </p:cNvCxnSpPr>
          <p:nvPr/>
        </p:nvCxnSpPr>
        <p:spPr>
          <a:xfrm>
            <a:off x="6958520" y="2443612"/>
            <a:ext cx="949500" cy="785100"/>
          </a:xfrm>
          <a:prstGeom prst="straightConnector1">
            <a:avLst/>
          </a:prstGeom>
          <a:noFill/>
          <a:ln w="38100" cap="flat" cmpd="sng">
            <a:solidFill>
              <a:srgbClr val="595959"/>
            </a:solidFill>
            <a:prstDash val="solid"/>
            <a:round/>
            <a:headEnd type="none" w="med" len="med"/>
            <a:tailEnd type="none" w="med" len="med"/>
          </a:ln>
        </p:spPr>
      </p:cxnSp>
      <p:sp>
        <p:nvSpPr>
          <p:cNvPr id="198" name="Google Shape;198;p23"/>
          <p:cNvSpPr/>
          <p:nvPr/>
        </p:nvSpPr>
        <p:spPr>
          <a:xfrm>
            <a:off x="6490175" y="3149600"/>
            <a:ext cx="548700" cy="540300"/>
          </a:xfrm>
          <a:prstGeom prst="ellipse">
            <a:avLst/>
          </a:prstGeom>
          <a:solidFill>
            <a:srgbClr val="3D85C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3"/>
          <p:cNvSpPr/>
          <p:nvPr/>
        </p:nvSpPr>
        <p:spPr>
          <a:xfrm>
            <a:off x="5821375" y="4208175"/>
            <a:ext cx="548700" cy="540300"/>
          </a:xfrm>
          <a:prstGeom prst="ellipse">
            <a:avLst/>
          </a:prstGeom>
          <a:solidFill>
            <a:srgbClr val="3D85C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0" name="Google Shape;200;p23"/>
          <p:cNvCxnSpPr>
            <a:stCxn id="193" idx="6"/>
            <a:endCxn id="198" idx="2"/>
          </p:cNvCxnSpPr>
          <p:nvPr/>
        </p:nvCxnSpPr>
        <p:spPr>
          <a:xfrm>
            <a:off x="5701225" y="3419750"/>
            <a:ext cx="789000" cy="0"/>
          </a:xfrm>
          <a:prstGeom prst="straightConnector1">
            <a:avLst/>
          </a:prstGeom>
          <a:noFill/>
          <a:ln w="38100" cap="flat" cmpd="sng">
            <a:solidFill>
              <a:srgbClr val="595959"/>
            </a:solidFill>
            <a:prstDash val="solid"/>
            <a:round/>
            <a:headEnd type="none" w="med" len="med"/>
            <a:tailEnd type="none" w="med" len="med"/>
          </a:ln>
        </p:spPr>
      </p:cxnSp>
      <p:cxnSp>
        <p:nvCxnSpPr>
          <p:cNvPr id="201" name="Google Shape;201;p23"/>
          <p:cNvCxnSpPr>
            <a:stCxn id="194" idx="3"/>
            <a:endCxn id="195" idx="7"/>
          </p:cNvCxnSpPr>
          <p:nvPr/>
        </p:nvCxnSpPr>
        <p:spPr>
          <a:xfrm flipH="1">
            <a:off x="7627368" y="3610775"/>
            <a:ext cx="280800" cy="676500"/>
          </a:xfrm>
          <a:prstGeom prst="straightConnector1">
            <a:avLst/>
          </a:prstGeom>
          <a:noFill/>
          <a:ln w="38100" cap="flat" cmpd="sng">
            <a:solidFill>
              <a:srgbClr val="595959"/>
            </a:solidFill>
            <a:prstDash val="solid"/>
            <a:round/>
            <a:headEnd type="none" w="med" len="med"/>
            <a:tailEnd type="none" w="med" len="med"/>
          </a:ln>
        </p:spPr>
      </p:cxnSp>
      <p:cxnSp>
        <p:nvCxnSpPr>
          <p:cNvPr id="202" name="Google Shape;202;p23"/>
          <p:cNvCxnSpPr>
            <a:stCxn id="195" idx="2"/>
            <a:endCxn id="199" idx="6"/>
          </p:cNvCxnSpPr>
          <p:nvPr/>
        </p:nvCxnSpPr>
        <p:spPr>
          <a:xfrm rot="10800000">
            <a:off x="6370225" y="4478325"/>
            <a:ext cx="788700" cy="0"/>
          </a:xfrm>
          <a:prstGeom prst="straightConnector1">
            <a:avLst/>
          </a:prstGeom>
          <a:noFill/>
          <a:ln w="38100" cap="flat" cmpd="sng">
            <a:solidFill>
              <a:srgbClr val="595959"/>
            </a:solidFill>
            <a:prstDash val="solid"/>
            <a:round/>
            <a:headEnd type="none" w="med" len="med"/>
            <a:tailEnd type="none" w="med" len="med"/>
          </a:ln>
        </p:spPr>
      </p:cxnSp>
      <p:cxnSp>
        <p:nvCxnSpPr>
          <p:cNvPr id="203" name="Google Shape;203;p23"/>
          <p:cNvCxnSpPr>
            <a:stCxn id="193" idx="5"/>
            <a:endCxn id="199" idx="1"/>
          </p:cNvCxnSpPr>
          <p:nvPr/>
        </p:nvCxnSpPr>
        <p:spPr>
          <a:xfrm>
            <a:off x="5620870" y="3610775"/>
            <a:ext cx="280800" cy="676500"/>
          </a:xfrm>
          <a:prstGeom prst="straightConnector1">
            <a:avLst/>
          </a:prstGeom>
          <a:noFill/>
          <a:ln w="38100" cap="flat" cmpd="sng">
            <a:solidFill>
              <a:srgbClr val="595959"/>
            </a:solidFill>
            <a:prstDash val="solid"/>
            <a:round/>
            <a:headEnd type="none" w="med" len="med"/>
            <a:tailEnd type="none" w="med" len="med"/>
          </a:ln>
        </p:spPr>
      </p:cxnSp>
      <p:cxnSp>
        <p:nvCxnSpPr>
          <p:cNvPr id="204" name="Google Shape;204;p23"/>
          <p:cNvCxnSpPr>
            <a:stCxn id="198" idx="3"/>
            <a:endCxn id="199" idx="7"/>
          </p:cNvCxnSpPr>
          <p:nvPr/>
        </p:nvCxnSpPr>
        <p:spPr>
          <a:xfrm flipH="1">
            <a:off x="6289730" y="3610775"/>
            <a:ext cx="280800" cy="676500"/>
          </a:xfrm>
          <a:prstGeom prst="straightConnector1">
            <a:avLst/>
          </a:prstGeom>
          <a:noFill/>
          <a:ln w="38100" cap="flat" cmpd="sng">
            <a:solidFill>
              <a:srgbClr val="595959"/>
            </a:solidFill>
            <a:prstDash val="solid"/>
            <a:round/>
            <a:headEnd type="none" w="med" len="med"/>
            <a:tailEnd type="none" w="med" len="med"/>
          </a:ln>
        </p:spPr>
      </p:cxnSp>
      <p:cxnSp>
        <p:nvCxnSpPr>
          <p:cNvPr id="205" name="Google Shape;205;p23"/>
          <p:cNvCxnSpPr>
            <a:stCxn id="198" idx="5"/>
            <a:endCxn id="195" idx="1"/>
          </p:cNvCxnSpPr>
          <p:nvPr/>
        </p:nvCxnSpPr>
        <p:spPr>
          <a:xfrm>
            <a:off x="6958520" y="3610775"/>
            <a:ext cx="280800" cy="676500"/>
          </a:xfrm>
          <a:prstGeom prst="straightConnector1">
            <a:avLst/>
          </a:prstGeom>
          <a:noFill/>
          <a:ln w="38100" cap="flat" cmpd="sng">
            <a:solidFill>
              <a:srgbClr val="595959"/>
            </a:solidFill>
            <a:prstDash val="solid"/>
            <a:round/>
            <a:headEnd type="none" w="med" len="med"/>
            <a:tailEnd type="none" w="med" len="med"/>
          </a:ln>
        </p:spPr>
      </p:cxnSp>
      <p:cxnSp>
        <p:nvCxnSpPr>
          <p:cNvPr id="206" name="Google Shape;206;p23"/>
          <p:cNvCxnSpPr>
            <a:stCxn id="192" idx="4"/>
            <a:endCxn id="198" idx="0"/>
          </p:cNvCxnSpPr>
          <p:nvPr/>
        </p:nvCxnSpPr>
        <p:spPr>
          <a:xfrm>
            <a:off x="6764525" y="2522738"/>
            <a:ext cx="0" cy="627000"/>
          </a:xfrm>
          <a:prstGeom prst="straightConnector1">
            <a:avLst/>
          </a:prstGeom>
          <a:noFill/>
          <a:ln w="38100" cap="flat" cmpd="sng">
            <a:solidFill>
              <a:srgbClr val="595959"/>
            </a:solidFill>
            <a:prstDash val="solid"/>
            <a:round/>
            <a:headEnd type="none" w="med" len="med"/>
            <a:tailEnd type="none" w="med" len="med"/>
          </a:ln>
        </p:spPr>
      </p:cxnSp>
      <p:cxnSp>
        <p:nvCxnSpPr>
          <p:cNvPr id="207" name="Google Shape;207;p23"/>
          <p:cNvCxnSpPr>
            <a:stCxn id="198" idx="6"/>
            <a:endCxn id="194" idx="2"/>
          </p:cNvCxnSpPr>
          <p:nvPr/>
        </p:nvCxnSpPr>
        <p:spPr>
          <a:xfrm>
            <a:off x="7038875" y="3419750"/>
            <a:ext cx="789000" cy="0"/>
          </a:xfrm>
          <a:prstGeom prst="straightConnector1">
            <a:avLst/>
          </a:prstGeom>
          <a:noFill/>
          <a:ln w="38100" cap="flat" cmpd="sng">
            <a:solidFill>
              <a:srgbClr val="595959"/>
            </a:solidFill>
            <a:prstDash val="solid"/>
            <a:round/>
            <a:headEnd type="none" w="med" len="med"/>
            <a:tailEnd type="none" w="med" len="med"/>
          </a:ln>
        </p:spPr>
      </p:cxnSp>
      <p:cxnSp>
        <p:nvCxnSpPr>
          <p:cNvPr id="208" name="Google Shape;208;p23"/>
          <p:cNvCxnSpPr/>
          <p:nvPr/>
        </p:nvCxnSpPr>
        <p:spPr>
          <a:xfrm>
            <a:off x="2407825" y="3419750"/>
            <a:ext cx="738300" cy="0"/>
          </a:xfrm>
          <a:prstGeom prst="straightConnector1">
            <a:avLst/>
          </a:prstGeom>
          <a:noFill/>
          <a:ln w="38100" cap="flat" cmpd="sng">
            <a:solidFill>
              <a:srgbClr val="595959"/>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4"/>
          <p:cNvSpPr txBox="1">
            <a:spLocks noGrp="1"/>
          </p:cNvSpPr>
          <p:nvPr>
            <p:ph type="body" idx="2"/>
          </p:nvPr>
        </p:nvSpPr>
        <p:spPr>
          <a:xfrm>
            <a:off x="11113" y="41275"/>
            <a:ext cx="7380300" cy="777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None/>
            </a:pPr>
            <a:r>
              <a:rPr lang="en-US"/>
              <a:t>Weighted vs. Unweighted Graph</a:t>
            </a:r>
            <a:endParaRPr/>
          </a:p>
        </p:txBody>
      </p:sp>
      <p:sp>
        <p:nvSpPr>
          <p:cNvPr id="215" name="Google Shape;215;p24"/>
          <p:cNvSpPr/>
          <p:nvPr/>
        </p:nvSpPr>
        <p:spPr>
          <a:xfrm>
            <a:off x="1862750" y="1742975"/>
            <a:ext cx="548700" cy="540300"/>
          </a:xfrm>
          <a:prstGeom prst="ellipse">
            <a:avLst/>
          </a:prstGeom>
          <a:solidFill>
            <a:srgbClr val="3D85C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910825" y="2722400"/>
            <a:ext cx="548700" cy="540300"/>
          </a:xfrm>
          <a:prstGeom prst="ellipse">
            <a:avLst/>
          </a:prstGeom>
          <a:solidFill>
            <a:srgbClr val="3D85C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a:off x="2837450" y="2722400"/>
            <a:ext cx="548700" cy="540300"/>
          </a:xfrm>
          <a:prstGeom prst="ellipse">
            <a:avLst/>
          </a:prstGeom>
          <a:solidFill>
            <a:srgbClr val="3D85C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1862750" y="3701825"/>
            <a:ext cx="548700" cy="540300"/>
          </a:xfrm>
          <a:prstGeom prst="ellipse">
            <a:avLst/>
          </a:prstGeom>
          <a:solidFill>
            <a:srgbClr val="3D85C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9" name="Google Shape;219;p24"/>
          <p:cNvCxnSpPr>
            <a:stCxn id="215" idx="3"/>
            <a:endCxn id="216" idx="7"/>
          </p:cNvCxnSpPr>
          <p:nvPr/>
        </p:nvCxnSpPr>
        <p:spPr>
          <a:xfrm flipH="1">
            <a:off x="1379105" y="2204150"/>
            <a:ext cx="564000" cy="597300"/>
          </a:xfrm>
          <a:prstGeom prst="straightConnector1">
            <a:avLst/>
          </a:prstGeom>
          <a:noFill/>
          <a:ln w="38100" cap="flat" cmpd="sng">
            <a:solidFill>
              <a:srgbClr val="595959"/>
            </a:solidFill>
            <a:prstDash val="solid"/>
            <a:round/>
            <a:headEnd type="none" w="med" len="med"/>
            <a:tailEnd type="none" w="med" len="med"/>
          </a:ln>
        </p:spPr>
      </p:cxnSp>
      <p:cxnSp>
        <p:nvCxnSpPr>
          <p:cNvPr id="220" name="Google Shape;220;p24"/>
          <p:cNvCxnSpPr>
            <a:stCxn id="215" idx="5"/>
            <a:endCxn id="217" idx="1"/>
          </p:cNvCxnSpPr>
          <p:nvPr/>
        </p:nvCxnSpPr>
        <p:spPr>
          <a:xfrm>
            <a:off x="2331095" y="2204150"/>
            <a:ext cx="586800" cy="597300"/>
          </a:xfrm>
          <a:prstGeom prst="straightConnector1">
            <a:avLst/>
          </a:prstGeom>
          <a:noFill/>
          <a:ln w="38100" cap="flat" cmpd="sng">
            <a:solidFill>
              <a:srgbClr val="595959"/>
            </a:solidFill>
            <a:prstDash val="solid"/>
            <a:round/>
            <a:headEnd type="none" w="med" len="med"/>
            <a:tailEnd type="none" w="med" len="med"/>
          </a:ln>
        </p:spPr>
      </p:cxnSp>
      <p:cxnSp>
        <p:nvCxnSpPr>
          <p:cNvPr id="221" name="Google Shape;221;p24"/>
          <p:cNvCxnSpPr>
            <a:stCxn id="217" idx="3"/>
            <a:endCxn id="218" idx="7"/>
          </p:cNvCxnSpPr>
          <p:nvPr/>
        </p:nvCxnSpPr>
        <p:spPr>
          <a:xfrm flipH="1">
            <a:off x="2331005" y="3183575"/>
            <a:ext cx="586800" cy="597300"/>
          </a:xfrm>
          <a:prstGeom prst="straightConnector1">
            <a:avLst/>
          </a:prstGeom>
          <a:noFill/>
          <a:ln w="38100" cap="flat" cmpd="sng">
            <a:solidFill>
              <a:srgbClr val="595959"/>
            </a:solidFill>
            <a:prstDash val="solid"/>
            <a:round/>
            <a:headEnd type="none" w="med" len="med"/>
            <a:tailEnd type="none" w="med" len="med"/>
          </a:ln>
        </p:spPr>
      </p:cxnSp>
      <p:cxnSp>
        <p:nvCxnSpPr>
          <p:cNvPr id="222" name="Google Shape;222;p24"/>
          <p:cNvCxnSpPr>
            <a:stCxn id="216" idx="6"/>
            <a:endCxn id="217" idx="2"/>
          </p:cNvCxnSpPr>
          <p:nvPr/>
        </p:nvCxnSpPr>
        <p:spPr>
          <a:xfrm>
            <a:off x="1459525" y="2992550"/>
            <a:ext cx="1377900" cy="0"/>
          </a:xfrm>
          <a:prstGeom prst="straightConnector1">
            <a:avLst/>
          </a:prstGeom>
          <a:noFill/>
          <a:ln w="38100" cap="flat" cmpd="sng">
            <a:solidFill>
              <a:srgbClr val="595959"/>
            </a:solidFill>
            <a:prstDash val="solid"/>
            <a:round/>
            <a:headEnd type="none" w="med" len="med"/>
            <a:tailEnd type="none" w="med" len="med"/>
          </a:ln>
        </p:spPr>
      </p:cxnSp>
      <p:sp>
        <p:nvSpPr>
          <p:cNvPr id="223" name="Google Shape;223;p24"/>
          <p:cNvSpPr txBox="1"/>
          <p:nvPr/>
        </p:nvSpPr>
        <p:spPr>
          <a:xfrm>
            <a:off x="1379100" y="2204150"/>
            <a:ext cx="362100" cy="25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Roboto"/>
                <a:ea typeface="Roboto"/>
                <a:cs typeface="Roboto"/>
                <a:sym typeface="Roboto"/>
              </a:rPr>
              <a:t>4</a:t>
            </a:r>
            <a:endParaRPr>
              <a:latin typeface="Roboto"/>
              <a:ea typeface="Roboto"/>
              <a:cs typeface="Roboto"/>
              <a:sym typeface="Roboto"/>
            </a:endParaRPr>
          </a:p>
        </p:txBody>
      </p:sp>
      <p:sp>
        <p:nvSpPr>
          <p:cNvPr id="224" name="Google Shape;224;p24"/>
          <p:cNvSpPr txBox="1"/>
          <p:nvPr/>
        </p:nvSpPr>
        <p:spPr>
          <a:xfrm>
            <a:off x="2640750" y="2204150"/>
            <a:ext cx="362100" cy="25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Roboto"/>
                <a:ea typeface="Roboto"/>
                <a:cs typeface="Roboto"/>
                <a:sym typeface="Roboto"/>
              </a:rPr>
              <a:t>7</a:t>
            </a:r>
            <a:endParaRPr>
              <a:latin typeface="Roboto"/>
              <a:ea typeface="Roboto"/>
              <a:cs typeface="Roboto"/>
              <a:sym typeface="Roboto"/>
            </a:endParaRPr>
          </a:p>
        </p:txBody>
      </p:sp>
      <p:sp>
        <p:nvSpPr>
          <p:cNvPr id="225" name="Google Shape;225;p24"/>
          <p:cNvSpPr txBox="1"/>
          <p:nvPr/>
        </p:nvSpPr>
        <p:spPr>
          <a:xfrm>
            <a:off x="1956050" y="2648125"/>
            <a:ext cx="362100" cy="25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Roboto"/>
                <a:ea typeface="Roboto"/>
                <a:cs typeface="Roboto"/>
                <a:sym typeface="Roboto"/>
              </a:rPr>
              <a:t>1</a:t>
            </a:r>
            <a:endParaRPr>
              <a:latin typeface="Roboto"/>
              <a:ea typeface="Roboto"/>
              <a:cs typeface="Roboto"/>
              <a:sym typeface="Roboto"/>
            </a:endParaRPr>
          </a:p>
        </p:txBody>
      </p:sp>
      <p:sp>
        <p:nvSpPr>
          <p:cNvPr id="226" name="Google Shape;226;p24"/>
          <p:cNvSpPr txBox="1"/>
          <p:nvPr/>
        </p:nvSpPr>
        <p:spPr>
          <a:xfrm>
            <a:off x="2640750" y="3447125"/>
            <a:ext cx="362100" cy="25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Roboto"/>
                <a:ea typeface="Roboto"/>
                <a:cs typeface="Roboto"/>
                <a:sym typeface="Roboto"/>
              </a:rPr>
              <a:t>3</a:t>
            </a:r>
            <a:endParaRPr>
              <a:latin typeface="Roboto"/>
              <a:ea typeface="Roboto"/>
              <a:cs typeface="Roboto"/>
              <a:sym typeface="Roboto"/>
            </a:endParaRPr>
          </a:p>
        </p:txBody>
      </p:sp>
      <p:sp>
        <p:nvSpPr>
          <p:cNvPr id="227" name="Google Shape;227;p24"/>
          <p:cNvSpPr/>
          <p:nvPr/>
        </p:nvSpPr>
        <p:spPr>
          <a:xfrm>
            <a:off x="6490275" y="1742963"/>
            <a:ext cx="548700" cy="540300"/>
          </a:xfrm>
          <a:prstGeom prst="ellipse">
            <a:avLst/>
          </a:prstGeom>
          <a:solidFill>
            <a:srgbClr val="3D85C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5534950" y="2722400"/>
            <a:ext cx="548700" cy="540300"/>
          </a:xfrm>
          <a:prstGeom prst="ellipse">
            <a:avLst/>
          </a:prstGeom>
          <a:solidFill>
            <a:srgbClr val="3D85C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7481500" y="2722400"/>
            <a:ext cx="548700" cy="540300"/>
          </a:xfrm>
          <a:prstGeom prst="ellipse">
            <a:avLst/>
          </a:prstGeom>
          <a:solidFill>
            <a:srgbClr val="3D85C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6490275" y="3701825"/>
            <a:ext cx="548700" cy="540300"/>
          </a:xfrm>
          <a:prstGeom prst="ellipse">
            <a:avLst/>
          </a:prstGeom>
          <a:solidFill>
            <a:srgbClr val="3D85C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1" name="Google Shape;231;p24"/>
          <p:cNvCxnSpPr>
            <a:stCxn id="227" idx="5"/>
            <a:endCxn id="229" idx="1"/>
          </p:cNvCxnSpPr>
          <p:nvPr/>
        </p:nvCxnSpPr>
        <p:spPr>
          <a:xfrm>
            <a:off x="6958620" y="2204137"/>
            <a:ext cx="603300" cy="597300"/>
          </a:xfrm>
          <a:prstGeom prst="straightConnector1">
            <a:avLst/>
          </a:prstGeom>
          <a:noFill/>
          <a:ln w="38100" cap="flat" cmpd="sng">
            <a:solidFill>
              <a:srgbClr val="595959"/>
            </a:solidFill>
            <a:prstDash val="solid"/>
            <a:round/>
            <a:headEnd type="none" w="med" len="med"/>
            <a:tailEnd type="none" w="med" len="med"/>
          </a:ln>
        </p:spPr>
      </p:cxnSp>
      <p:cxnSp>
        <p:nvCxnSpPr>
          <p:cNvPr id="232" name="Google Shape;232;p24"/>
          <p:cNvCxnSpPr>
            <a:stCxn id="227" idx="3"/>
            <a:endCxn id="228" idx="7"/>
          </p:cNvCxnSpPr>
          <p:nvPr/>
        </p:nvCxnSpPr>
        <p:spPr>
          <a:xfrm flipH="1">
            <a:off x="6003330" y="2204137"/>
            <a:ext cx="567300" cy="597300"/>
          </a:xfrm>
          <a:prstGeom prst="straightConnector1">
            <a:avLst/>
          </a:prstGeom>
          <a:noFill/>
          <a:ln w="38100" cap="flat" cmpd="sng">
            <a:solidFill>
              <a:srgbClr val="595959"/>
            </a:solidFill>
            <a:prstDash val="solid"/>
            <a:round/>
            <a:headEnd type="none" w="med" len="med"/>
            <a:tailEnd type="none" w="med" len="med"/>
          </a:ln>
        </p:spPr>
      </p:cxnSp>
      <p:cxnSp>
        <p:nvCxnSpPr>
          <p:cNvPr id="233" name="Google Shape;233;p24"/>
          <p:cNvCxnSpPr>
            <a:stCxn id="229" idx="3"/>
            <a:endCxn id="230" idx="7"/>
          </p:cNvCxnSpPr>
          <p:nvPr/>
        </p:nvCxnSpPr>
        <p:spPr>
          <a:xfrm flipH="1">
            <a:off x="6958555" y="3183575"/>
            <a:ext cx="603300" cy="597300"/>
          </a:xfrm>
          <a:prstGeom prst="straightConnector1">
            <a:avLst/>
          </a:prstGeom>
          <a:noFill/>
          <a:ln w="38100" cap="flat" cmpd="sng">
            <a:solidFill>
              <a:srgbClr val="595959"/>
            </a:solidFill>
            <a:prstDash val="solid"/>
            <a:round/>
            <a:headEnd type="none" w="med" len="med"/>
            <a:tailEnd type="none" w="med" len="med"/>
          </a:ln>
        </p:spPr>
      </p:cxnSp>
      <p:cxnSp>
        <p:nvCxnSpPr>
          <p:cNvPr id="234" name="Google Shape;234;p24"/>
          <p:cNvCxnSpPr>
            <a:stCxn id="228" idx="6"/>
            <a:endCxn id="229" idx="2"/>
          </p:cNvCxnSpPr>
          <p:nvPr/>
        </p:nvCxnSpPr>
        <p:spPr>
          <a:xfrm>
            <a:off x="6083650" y="2992550"/>
            <a:ext cx="1398000" cy="0"/>
          </a:xfrm>
          <a:prstGeom prst="straightConnector1">
            <a:avLst/>
          </a:prstGeom>
          <a:noFill/>
          <a:ln w="38100" cap="flat" cmpd="sng">
            <a:solidFill>
              <a:srgbClr val="595959"/>
            </a:solidFill>
            <a:prstDash val="solid"/>
            <a:round/>
            <a:headEnd type="none" w="med" len="med"/>
            <a:tailEnd type="none" w="med" len="med"/>
          </a:ln>
        </p:spPr>
      </p:cxnSp>
      <p:sp>
        <p:nvSpPr>
          <p:cNvPr id="235" name="Google Shape;235;p24"/>
          <p:cNvSpPr txBox="1"/>
          <p:nvPr/>
        </p:nvSpPr>
        <p:spPr>
          <a:xfrm>
            <a:off x="137150" y="971369"/>
            <a:ext cx="3999900" cy="597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600" b="1">
                <a:solidFill>
                  <a:srgbClr val="595959"/>
                </a:solidFill>
                <a:latin typeface="Century Gothic"/>
                <a:ea typeface="Century Gothic"/>
                <a:cs typeface="Century Gothic"/>
                <a:sym typeface="Century Gothic"/>
              </a:rPr>
              <a:t>Weighted Edges</a:t>
            </a:r>
            <a:endParaRPr sz="1600" b="1">
              <a:solidFill>
                <a:srgbClr val="595959"/>
              </a:solidFill>
              <a:latin typeface="Century Gothic"/>
              <a:ea typeface="Century Gothic"/>
              <a:cs typeface="Century Gothic"/>
              <a:sym typeface="Century Gothic"/>
            </a:endParaRPr>
          </a:p>
          <a:p>
            <a:pPr marL="0" lvl="0" indent="0" algn="ctr" rtl="0">
              <a:lnSpc>
                <a:spcPct val="115000"/>
              </a:lnSpc>
              <a:spcBef>
                <a:spcPts val="0"/>
              </a:spcBef>
              <a:spcAft>
                <a:spcPts val="1600"/>
              </a:spcAft>
              <a:buNone/>
            </a:pPr>
            <a:r>
              <a:rPr lang="en-US" sz="1600">
                <a:solidFill>
                  <a:srgbClr val="595959"/>
                </a:solidFill>
                <a:latin typeface="Century Gothic"/>
                <a:ea typeface="Century Gothic"/>
                <a:cs typeface="Century Gothic"/>
                <a:sym typeface="Century Gothic"/>
              </a:rPr>
              <a:t>Numerical value for cost of traversing</a:t>
            </a:r>
            <a:endParaRPr sz="1600">
              <a:solidFill>
                <a:srgbClr val="595959"/>
              </a:solidFill>
              <a:latin typeface="Century Gothic"/>
              <a:ea typeface="Century Gothic"/>
              <a:cs typeface="Century Gothic"/>
              <a:sym typeface="Century Gothic"/>
            </a:endParaRPr>
          </a:p>
        </p:txBody>
      </p:sp>
      <p:sp>
        <p:nvSpPr>
          <p:cNvPr id="236" name="Google Shape;236;p24"/>
          <p:cNvSpPr txBox="1"/>
          <p:nvPr/>
        </p:nvSpPr>
        <p:spPr>
          <a:xfrm>
            <a:off x="4764675" y="984523"/>
            <a:ext cx="3999900" cy="393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600" b="1">
                <a:solidFill>
                  <a:srgbClr val="595959"/>
                </a:solidFill>
                <a:latin typeface="Century Gothic"/>
                <a:ea typeface="Century Gothic"/>
                <a:cs typeface="Century Gothic"/>
                <a:sym typeface="Century Gothic"/>
              </a:rPr>
              <a:t>Unweighted Edges</a:t>
            </a:r>
            <a:endParaRPr sz="1600" b="1">
              <a:solidFill>
                <a:srgbClr val="595959"/>
              </a:solidFill>
              <a:latin typeface="Century Gothic"/>
              <a:ea typeface="Century Gothic"/>
              <a:cs typeface="Century Gothic"/>
              <a:sym typeface="Century Gothic"/>
            </a:endParaRPr>
          </a:p>
          <a:p>
            <a:pPr marL="0" lvl="0" indent="0" algn="ctr" rtl="0">
              <a:lnSpc>
                <a:spcPct val="115000"/>
              </a:lnSpc>
              <a:spcBef>
                <a:spcPts val="0"/>
              </a:spcBef>
              <a:spcAft>
                <a:spcPts val="1600"/>
              </a:spcAft>
              <a:buNone/>
            </a:pPr>
            <a:r>
              <a:rPr lang="en-US" sz="1600">
                <a:solidFill>
                  <a:srgbClr val="595959"/>
                </a:solidFill>
                <a:latin typeface="Century Gothic"/>
                <a:ea typeface="Century Gothic"/>
                <a:cs typeface="Century Gothic"/>
                <a:sym typeface="Century Gothic"/>
              </a:rPr>
              <a:t>Show connections</a:t>
            </a:r>
            <a:endParaRPr sz="1600">
              <a:solidFill>
                <a:srgbClr val="595959"/>
              </a:solidFill>
              <a:latin typeface="Century Gothic"/>
              <a:ea typeface="Century Gothic"/>
              <a:cs typeface="Century Gothic"/>
              <a:sym typeface="Century Gothic"/>
            </a:endParaRPr>
          </a:p>
        </p:txBody>
      </p:sp>
      <p:sp>
        <p:nvSpPr>
          <p:cNvPr id="237" name="Google Shape;237;p24"/>
          <p:cNvSpPr txBox="1"/>
          <p:nvPr/>
        </p:nvSpPr>
        <p:spPr>
          <a:xfrm>
            <a:off x="573725" y="4340300"/>
            <a:ext cx="7707600" cy="64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rgbClr val="595959"/>
                </a:solidFill>
                <a:latin typeface="Century Gothic"/>
                <a:ea typeface="Century Gothic"/>
                <a:cs typeface="Century Gothic"/>
                <a:sym typeface="Century Gothic"/>
              </a:rPr>
              <a:t>Note that unweighted graphs can be conceptualized as weighted graphs where every edge is equal weight, typically assumed to be 1 </a:t>
            </a:r>
            <a:endParaRPr sz="1600">
              <a:solidFill>
                <a:srgbClr val="595959"/>
              </a:solidFill>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3" name="Google Shape;243;p25"/>
          <p:cNvPicPr preferRelativeResize="0"/>
          <p:nvPr/>
        </p:nvPicPr>
        <p:blipFill>
          <a:blip r:embed="rId3">
            <a:alphaModFix/>
          </a:blip>
          <a:stretch>
            <a:fillRect/>
          </a:stretch>
        </p:blipFill>
        <p:spPr>
          <a:xfrm>
            <a:off x="816450" y="1738973"/>
            <a:ext cx="7380301" cy="2610352"/>
          </a:xfrm>
          <a:prstGeom prst="rect">
            <a:avLst/>
          </a:prstGeom>
          <a:noFill/>
          <a:ln>
            <a:noFill/>
          </a:ln>
        </p:spPr>
      </p:pic>
      <p:sp>
        <p:nvSpPr>
          <p:cNvPr id="244" name="Google Shape;244;p25"/>
          <p:cNvSpPr txBox="1">
            <a:spLocks noGrp="1"/>
          </p:cNvSpPr>
          <p:nvPr>
            <p:ph type="body" idx="1"/>
          </p:nvPr>
        </p:nvSpPr>
        <p:spPr>
          <a:xfrm>
            <a:off x="457200" y="1040575"/>
            <a:ext cx="8098800" cy="698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727376"/>
              </a:buClr>
              <a:buSzPts val="1800"/>
              <a:buNone/>
            </a:pPr>
            <a:r>
              <a:rPr lang="en-US" sz="1400"/>
              <a:t>There is not a uniform starting point that exists in every graph.  Instead vertices are picked and then relations are explored to provide context or determine structure when searching a graph for specific vertices or patterns. When using graph databases most queries will utilize traversal algorithms.</a:t>
            </a:r>
            <a:endParaRPr sz="1400"/>
          </a:p>
          <a:p>
            <a:pPr marL="0" lvl="0" indent="0" algn="l" rtl="0">
              <a:spcBef>
                <a:spcPts val="0"/>
              </a:spcBef>
              <a:spcAft>
                <a:spcPts val="0"/>
              </a:spcAft>
              <a:buClr>
                <a:srgbClr val="727376"/>
              </a:buClr>
              <a:buSzPts val="1800"/>
              <a:buNone/>
            </a:pPr>
            <a:endParaRPr sz="1400"/>
          </a:p>
          <a:p>
            <a:pPr marL="0" lvl="0" indent="0" algn="l" rtl="0">
              <a:spcBef>
                <a:spcPts val="0"/>
              </a:spcBef>
              <a:spcAft>
                <a:spcPts val="0"/>
              </a:spcAft>
              <a:buClr>
                <a:srgbClr val="727376"/>
              </a:buClr>
              <a:buSzPts val="1800"/>
              <a:buNone/>
            </a:pPr>
            <a:endParaRPr sz="1400"/>
          </a:p>
          <a:p>
            <a:pPr marL="0" lvl="0" indent="0" algn="l" rtl="0">
              <a:spcBef>
                <a:spcPts val="360"/>
              </a:spcBef>
              <a:spcAft>
                <a:spcPts val="0"/>
              </a:spcAft>
              <a:buNone/>
            </a:pPr>
            <a:endParaRPr sz="1400"/>
          </a:p>
        </p:txBody>
      </p:sp>
      <p:sp>
        <p:nvSpPr>
          <p:cNvPr id="245" name="Google Shape;245;p25"/>
          <p:cNvSpPr txBox="1">
            <a:spLocks noGrp="1"/>
          </p:cNvSpPr>
          <p:nvPr>
            <p:ph type="body" idx="2"/>
          </p:nvPr>
        </p:nvSpPr>
        <p:spPr>
          <a:xfrm>
            <a:off x="11113" y="41275"/>
            <a:ext cx="7380300" cy="777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EF7521"/>
              </a:buClr>
              <a:buSzPts val="2400"/>
              <a:buNone/>
            </a:pPr>
            <a:r>
              <a:rPr lang="en-US"/>
              <a:t>Traversing Graphs</a:t>
            </a:r>
            <a:endParaRPr/>
          </a:p>
        </p:txBody>
      </p:sp>
      <p:sp>
        <p:nvSpPr>
          <p:cNvPr id="246" name="Google Shape;246;p25"/>
          <p:cNvSpPr txBox="1"/>
          <p:nvPr/>
        </p:nvSpPr>
        <p:spPr>
          <a:xfrm>
            <a:off x="5348100" y="4349325"/>
            <a:ext cx="3207900" cy="613500"/>
          </a:xfrm>
          <a:prstGeom prst="rect">
            <a:avLst/>
          </a:prstGeom>
          <a:noFill/>
          <a:ln>
            <a:noFill/>
          </a:ln>
        </p:spPr>
        <p:txBody>
          <a:bodyPr spcFirstLastPara="1" wrap="square" lIns="91425" tIns="91425" rIns="91425" bIns="91425" anchor="t" anchorCtr="0">
            <a:noAutofit/>
          </a:bodyPr>
          <a:lstStyle/>
          <a:p>
            <a:pPr marL="285750" lvl="0" indent="-234950" algn="l" rtl="0">
              <a:spcBef>
                <a:spcPts val="360"/>
              </a:spcBef>
              <a:spcAft>
                <a:spcPts val="0"/>
              </a:spcAft>
              <a:buClr>
                <a:srgbClr val="EF7521"/>
              </a:buClr>
              <a:buSzPts val="1000"/>
              <a:buFont typeface="Century Gothic"/>
              <a:buChar char="•"/>
            </a:pPr>
            <a:r>
              <a:rPr lang="en-US" sz="1000">
                <a:solidFill>
                  <a:srgbClr val="727376"/>
                </a:solidFill>
                <a:latin typeface="Century Gothic"/>
                <a:ea typeface="Century Gothic"/>
                <a:cs typeface="Century Gothic"/>
                <a:sym typeface="Century Gothic"/>
              </a:rPr>
              <a:t>Breadth-First Search (BFS) - Explores all incident edges of a given vertex before checking another vertex</a:t>
            </a:r>
            <a:endParaRPr sz="1000">
              <a:latin typeface="Century Gothic"/>
              <a:ea typeface="Century Gothic"/>
              <a:cs typeface="Century Gothic"/>
              <a:sym typeface="Century Gothic"/>
            </a:endParaRPr>
          </a:p>
        </p:txBody>
      </p:sp>
      <p:sp>
        <p:nvSpPr>
          <p:cNvPr id="247" name="Google Shape;247;p25"/>
          <p:cNvSpPr txBox="1"/>
          <p:nvPr/>
        </p:nvSpPr>
        <p:spPr>
          <a:xfrm>
            <a:off x="816450" y="4349325"/>
            <a:ext cx="3207900" cy="613500"/>
          </a:xfrm>
          <a:prstGeom prst="rect">
            <a:avLst/>
          </a:prstGeom>
          <a:noFill/>
          <a:ln>
            <a:noFill/>
          </a:ln>
        </p:spPr>
        <p:txBody>
          <a:bodyPr spcFirstLastPara="1" wrap="square" lIns="91425" tIns="91425" rIns="91425" bIns="91425" anchor="t" anchorCtr="0">
            <a:noAutofit/>
          </a:bodyPr>
          <a:lstStyle/>
          <a:p>
            <a:pPr marL="285750" lvl="0" indent="-234950" algn="l" rtl="0">
              <a:spcBef>
                <a:spcPts val="360"/>
              </a:spcBef>
              <a:spcAft>
                <a:spcPts val="0"/>
              </a:spcAft>
              <a:buClr>
                <a:srgbClr val="EF7521"/>
              </a:buClr>
              <a:buSzPts val="1000"/>
              <a:buFont typeface="Century Gothic"/>
              <a:buChar char="•"/>
            </a:pPr>
            <a:r>
              <a:rPr lang="en-US" sz="1000">
                <a:solidFill>
                  <a:srgbClr val="727376"/>
                </a:solidFill>
                <a:latin typeface="Century Gothic"/>
                <a:ea typeface="Century Gothic"/>
                <a:cs typeface="Century Gothic"/>
                <a:sym typeface="Century Gothic"/>
              </a:rPr>
              <a:t>Depth-First Search (DFS) - Fully explores the entire path of a vertex before backtracking to check a new path</a:t>
            </a:r>
            <a:endParaRPr sz="1000">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6"/>
          <p:cNvSpPr txBox="1">
            <a:spLocks noGrp="1"/>
          </p:cNvSpPr>
          <p:nvPr>
            <p:ph type="body" idx="1"/>
          </p:nvPr>
        </p:nvSpPr>
        <p:spPr>
          <a:xfrm>
            <a:off x="457138" y="777888"/>
            <a:ext cx="4040100" cy="480900"/>
          </a:xfrm>
          <a:prstGeom prst="rect">
            <a:avLst/>
          </a:prstGeom>
        </p:spPr>
        <p:txBody>
          <a:bodyPr spcFirstLastPara="1" wrap="square" lIns="91425" tIns="45700" rIns="91425" bIns="45700" anchor="b" anchorCtr="0">
            <a:noAutofit/>
          </a:bodyPr>
          <a:lstStyle/>
          <a:p>
            <a:pPr marL="0" lvl="0" indent="0" algn="ctr" rtl="0">
              <a:spcBef>
                <a:spcPts val="480"/>
              </a:spcBef>
              <a:spcAft>
                <a:spcPts val="0"/>
              </a:spcAft>
              <a:buNone/>
            </a:pPr>
            <a:r>
              <a:rPr lang="en-US"/>
              <a:t>Local</a:t>
            </a:r>
            <a:endParaRPr/>
          </a:p>
        </p:txBody>
      </p:sp>
      <p:sp>
        <p:nvSpPr>
          <p:cNvPr id="254" name="Google Shape;254;p26"/>
          <p:cNvSpPr txBox="1">
            <a:spLocks noGrp="1"/>
          </p:cNvSpPr>
          <p:nvPr>
            <p:ph type="body" idx="2"/>
          </p:nvPr>
        </p:nvSpPr>
        <p:spPr>
          <a:xfrm>
            <a:off x="457200" y="3991525"/>
            <a:ext cx="4040100" cy="7779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sz="1400"/>
              <a:t>Queries run on a single local node</a:t>
            </a:r>
            <a:endParaRPr sz="1400"/>
          </a:p>
        </p:txBody>
      </p:sp>
      <p:sp>
        <p:nvSpPr>
          <p:cNvPr id="255" name="Google Shape;255;p26"/>
          <p:cNvSpPr txBox="1">
            <a:spLocks noGrp="1"/>
          </p:cNvSpPr>
          <p:nvPr>
            <p:ph type="body" idx="3"/>
          </p:nvPr>
        </p:nvSpPr>
        <p:spPr>
          <a:xfrm>
            <a:off x="4644963" y="777888"/>
            <a:ext cx="4041900" cy="480900"/>
          </a:xfrm>
          <a:prstGeom prst="rect">
            <a:avLst/>
          </a:prstGeom>
        </p:spPr>
        <p:txBody>
          <a:bodyPr spcFirstLastPara="1" wrap="square" lIns="91425" tIns="45700" rIns="91425" bIns="45700" anchor="b" anchorCtr="0">
            <a:noAutofit/>
          </a:bodyPr>
          <a:lstStyle/>
          <a:p>
            <a:pPr marL="0" lvl="0" indent="0" algn="ctr" rtl="0">
              <a:spcBef>
                <a:spcPts val="480"/>
              </a:spcBef>
              <a:spcAft>
                <a:spcPts val="0"/>
              </a:spcAft>
              <a:buNone/>
            </a:pPr>
            <a:r>
              <a:rPr lang="en-US"/>
              <a:t>Distributed</a:t>
            </a:r>
            <a:endParaRPr/>
          </a:p>
        </p:txBody>
      </p:sp>
      <p:sp>
        <p:nvSpPr>
          <p:cNvPr id="256" name="Google Shape;256;p26"/>
          <p:cNvSpPr txBox="1">
            <a:spLocks noGrp="1"/>
          </p:cNvSpPr>
          <p:nvPr>
            <p:ph type="body" idx="4"/>
          </p:nvPr>
        </p:nvSpPr>
        <p:spPr>
          <a:xfrm>
            <a:off x="4645025" y="3991525"/>
            <a:ext cx="4041900" cy="11520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sz="1400"/>
              <a:t>Queries are distributed over a large cluster of nodes and the results returned and consolidated</a:t>
            </a:r>
            <a:endParaRPr sz="1400"/>
          </a:p>
        </p:txBody>
      </p:sp>
      <p:sp>
        <p:nvSpPr>
          <p:cNvPr id="257" name="Google Shape;257;p26"/>
          <p:cNvSpPr txBox="1">
            <a:spLocks noGrp="1"/>
          </p:cNvSpPr>
          <p:nvPr>
            <p:ph type="body" idx="5"/>
          </p:nvPr>
        </p:nvSpPr>
        <p:spPr>
          <a:xfrm>
            <a:off x="-12" y="0"/>
            <a:ext cx="7380300" cy="777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Local vs. Distributed Graphs</a:t>
            </a:r>
            <a:endParaRPr/>
          </a:p>
        </p:txBody>
      </p:sp>
      <p:sp>
        <p:nvSpPr>
          <p:cNvPr id="258" name="Google Shape;258;p26"/>
          <p:cNvSpPr/>
          <p:nvPr/>
        </p:nvSpPr>
        <p:spPr>
          <a:xfrm>
            <a:off x="1650925" y="2141475"/>
            <a:ext cx="1159200" cy="843900"/>
          </a:xfrm>
          <a:prstGeom prst="can">
            <a:avLst>
              <a:gd name="adj" fmla="val 14704"/>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Query and Data</a:t>
            </a:r>
            <a:endParaRPr/>
          </a:p>
        </p:txBody>
      </p:sp>
      <p:sp>
        <p:nvSpPr>
          <p:cNvPr id="259" name="Google Shape;259;p26"/>
          <p:cNvSpPr/>
          <p:nvPr/>
        </p:nvSpPr>
        <p:spPr>
          <a:xfrm>
            <a:off x="4981575" y="2260812"/>
            <a:ext cx="791700" cy="728700"/>
          </a:xfrm>
          <a:prstGeom prst="can">
            <a:avLst>
              <a:gd name="adj" fmla="val 14704"/>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Query Node</a:t>
            </a:r>
            <a:endParaRPr/>
          </a:p>
        </p:txBody>
      </p:sp>
      <p:sp>
        <p:nvSpPr>
          <p:cNvPr id="260" name="Google Shape;260;p26"/>
          <p:cNvSpPr/>
          <p:nvPr/>
        </p:nvSpPr>
        <p:spPr>
          <a:xfrm>
            <a:off x="6573075" y="1394425"/>
            <a:ext cx="1005300" cy="359100"/>
          </a:xfrm>
          <a:prstGeom prst="can">
            <a:avLst>
              <a:gd name="adj" fmla="val 14704"/>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t>Data Node</a:t>
            </a:r>
            <a:endParaRPr sz="1200"/>
          </a:p>
        </p:txBody>
      </p:sp>
      <p:sp>
        <p:nvSpPr>
          <p:cNvPr id="261" name="Google Shape;261;p26"/>
          <p:cNvSpPr/>
          <p:nvPr/>
        </p:nvSpPr>
        <p:spPr>
          <a:xfrm>
            <a:off x="6754825" y="1889150"/>
            <a:ext cx="1005300" cy="359100"/>
          </a:xfrm>
          <a:prstGeom prst="can">
            <a:avLst>
              <a:gd name="adj" fmla="val 14704"/>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t>Data Node</a:t>
            </a:r>
            <a:endParaRPr sz="1200"/>
          </a:p>
        </p:txBody>
      </p:sp>
      <p:sp>
        <p:nvSpPr>
          <p:cNvPr id="262" name="Google Shape;262;p26"/>
          <p:cNvSpPr/>
          <p:nvPr/>
        </p:nvSpPr>
        <p:spPr>
          <a:xfrm>
            <a:off x="6921900" y="2383875"/>
            <a:ext cx="1005300" cy="359100"/>
          </a:xfrm>
          <a:prstGeom prst="can">
            <a:avLst>
              <a:gd name="adj" fmla="val 14704"/>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t>Data Node</a:t>
            </a:r>
            <a:endParaRPr sz="1200"/>
          </a:p>
        </p:txBody>
      </p:sp>
      <p:sp>
        <p:nvSpPr>
          <p:cNvPr id="263" name="Google Shape;263;p26"/>
          <p:cNvSpPr/>
          <p:nvPr/>
        </p:nvSpPr>
        <p:spPr>
          <a:xfrm>
            <a:off x="6685425" y="2878600"/>
            <a:ext cx="1005300" cy="359100"/>
          </a:xfrm>
          <a:prstGeom prst="can">
            <a:avLst>
              <a:gd name="adj" fmla="val 14704"/>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t>Data Node</a:t>
            </a:r>
            <a:endParaRPr sz="1200"/>
          </a:p>
        </p:txBody>
      </p:sp>
      <p:sp>
        <p:nvSpPr>
          <p:cNvPr id="264" name="Google Shape;264;p26"/>
          <p:cNvSpPr/>
          <p:nvPr/>
        </p:nvSpPr>
        <p:spPr>
          <a:xfrm>
            <a:off x="6375000" y="3373325"/>
            <a:ext cx="1005300" cy="359100"/>
          </a:xfrm>
          <a:prstGeom prst="can">
            <a:avLst>
              <a:gd name="adj" fmla="val 14704"/>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t>Data Node</a:t>
            </a:r>
            <a:endParaRPr sz="1200"/>
          </a:p>
        </p:txBody>
      </p:sp>
      <p:cxnSp>
        <p:nvCxnSpPr>
          <p:cNvPr id="265" name="Google Shape;265;p26"/>
          <p:cNvCxnSpPr>
            <a:stCxn id="259" idx="4"/>
            <a:endCxn id="260" idx="2"/>
          </p:cNvCxnSpPr>
          <p:nvPr/>
        </p:nvCxnSpPr>
        <p:spPr>
          <a:xfrm rot="10800000" flipH="1">
            <a:off x="5773275" y="1573962"/>
            <a:ext cx="799800" cy="1051200"/>
          </a:xfrm>
          <a:prstGeom prst="straightConnector1">
            <a:avLst/>
          </a:prstGeom>
          <a:noFill/>
          <a:ln w="19050" cap="flat" cmpd="sng">
            <a:solidFill>
              <a:schemeClr val="dk2"/>
            </a:solidFill>
            <a:prstDash val="solid"/>
            <a:round/>
            <a:headEnd type="triangle" w="med" len="med"/>
            <a:tailEnd type="triangle" w="med" len="med"/>
          </a:ln>
        </p:spPr>
      </p:cxnSp>
      <p:cxnSp>
        <p:nvCxnSpPr>
          <p:cNvPr id="266" name="Google Shape;266;p26"/>
          <p:cNvCxnSpPr>
            <a:stCxn id="259" idx="4"/>
            <a:endCxn id="261" idx="2"/>
          </p:cNvCxnSpPr>
          <p:nvPr/>
        </p:nvCxnSpPr>
        <p:spPr>
          <a:xfrm rot="10800000" flipH="1">
            <a:off x="5773275" y="2068662"/>
            <a:ext cx="981600" cy="556500"/>
          </a:xfrm>
          <a:prstGeom prst="straightConnector1">
            <a:avLst/>
          </a:prstGeom>
          <a:noFill/>
          <a:ln w="19050" cap="flat" cmpd="sng">
            <a:solidFill>
              <a:schemeClr val="dk2"/>
            </a:solidFill>
            <a:prstDash val="solid"/>
            <a:round/>
            <a:headEnd type="triangle" w="med" len="med"/>
            <a:tailEnd type="triangle" w="med" len="med"/>
          </a:ln>
        </p:spPr>
      </p:cxnSp>
      <p:cxnSp>
        <p:nvCxnSpPr>
          <p:cNvPr id="267" name="Google Shape;267;p26"/>
          <p:cNvCxnSpPr>
            <a:stCxn id="259" idx="4"/>
            <a:endCxn id="262" idx="2"/>
          </p:cNvCxnSpPr>
          <p:nvPr/>
        </p:nvCxnSpPr>
        <p:spPr>
          <a:xfrm rot="10800000" flipH="1">
            <a:off x="5773275" y="2563362"/>
            <a:ext cx="1148700" cy="61800"/>
          </a:xfrm>
          <a:prstGeom prst="straightConnector1">
            <a:avLst/>
          </a:prstGeom>
          <a:noFill/>
          <a:ln w="19050" cap="flat" cmpd="sng">
            <a:solidFill>
              <a:schemeClr val="dk2"/>
            </a:solidFill>
            <a:prstDash val="solid"/>
            <a:round/>
            <a:headEnd type="triangle" w="med" len="med"/>
            <a:tailEnd type="triangle" w="med" len="med"/>
          </a:ln>
        </p:spPr>
      </p:cxnSp>
      <p:cxnSp>
        <p:nvCxnSpPr>
          <p:cNvPr id="268" name="Google Shape;268;p26"/>
          <p:cNvCxnSpPr>
            <a:stCxn id="259" idx="4"/>
            <a:endCxn id="263" idx="2"/>
          </p:cNvCxnSpPr>
          <p:nvPr/>
        </p:nvCxnSpPr>
        <p:spPr>
          <a:xfrm>
            <a:off x="5773275" y="2625162"/>
            <a:ext cx="912300" cy="432900"/>
          </a:xfrm>
          <a:prstGeom prst="straightConnector1">
            <a:avLst/>
          </a:prstGeom>
          <a:noFill/>
          <a:ln w="19050" cap="flat" cmpd="sng">
            <a:solidFill>
              <a:schemeClr val="dk2"/>
            </a:solidFill>
            <a:prstDash val="solid"/>
            <a:round/>
            <a:headEnd type="triangle" w="med" len="med"/>
            <a:tailEnd type="triangle" w="med" len="med"/>
          </a:ln>
        </p:spPr>
      </p:cxnSp>
      <p:cxnSp>
        <p:nvCxnSpPr>
          <p:cNvPr id="269" name="Google Shape;269;p26"/>
          <p:cNvCxnSpPr>
            <a:stCxn id="259" idx="4"/>
            <a:endCxn id="264" idx="2"/>
          </p:cNvCxnSpPr>
          <p:nvPr/>
        </p:nvCxnSpPr>
        <p:spPr>
          <a:xfrm>
            <a:off x="5773275" y="2625162"/>
            <a:ext cx="601800" cy="927600"/>
          </a:xfrm>
          <a:prstGeom prst="straightConnector1">
            <a:avLst/>
          </a:prstGeom>
          <a:noFill/>
          <a:ln w="19050" cap="flat" cmpd="sng">
            <a:solidFill>
              <a:schemeClr val="dk2"/>
            </a:solidFill>
            <a:prstDash val="solid"/>
            <a:round/>
            <a:headEnd type="triangle" w="med" len="med"/>
            <a:tailEnd type="triangl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7"/>
          <p:cNvSpPr txBox="1">
            <a:spLocks noGrp="1"/>
          </p:cNvSpPr>
          <p:nvPr>
            <p:ph type="body" idx="1"/>
          </p:nvPr>
        </p:nvSpPr>
        <p:spPr>
          <a:xfrm>
            <a:off x="881880" y="2571750"/>
            <a:ext cx="6052200" cy="838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None/>
            </a:pPr>
            <a:r>
              <a:rPr lang="en-US"/>
              <a:t>Graph Platform Support for Algorithms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8"/>
          <p:cNvSpPr txBox="1">
            <a:spLocks noGrp="1"/>
          </p:cNvSpPr>
          <p:nvPr>
            <p:ph type="body" idx="1"/>
          </p:nvPr>
        </p:nvSpPr>
        <p:spPr>
          <a:xfrm>
            <a:off x="457200" y="1200150"/>
            <a:ext cx="8229600" cy="3394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727376"/>
              </a:buClr>
              <a:buSzPts val="1800"/>
              <a:buNone/>
            </a:pPr>
            <a:r>
              <a:rPr lang="en-US">
                <a:solidFill>
                  <a:srgbClr val="595959"/>
                </a:solidFill>
              </a:rPr>
              <a:t>First Native Parallel Graph (NPG)</a:t>
            </a:r>
            <a:endParaRPr>
              <a:solidFill>
                <a:srgbClr val="595959"/>
              </a:solidFill>
            </a:endParaRPr>
          </a:p>
          <a:p>
            <a:pPr marL="285750" lvl="0" indent="-285750" algn="l" rtl="0">
              <a:spcBef>
                <a:spcPts val="360"/>
              </a:spcBef>
              <a:spcAft>
                <a:spcPts val="0"/>
              </a:spcAft>
              <a:buClr>
                <a:srgbClr val="EF7521"/>
              </a:buClr>
              <a:buSzPts val="1800"/>
              <a:buFont typeface="Arial"/>
              <a:buChar char="•"/>
            </a:pPr>
            <a:r>
              <a:rPr lang="en-US">
                <a:solidFill>
                  <a:srgbClr val="595959"/>
                </a:solidFill>
              </a:rPr>
              <a:t>GSQL, custom querying language</a:t>
            </a:r>
            <a:endParaRPr>
              <a:solidFill>
                <a:srgbClr val="595959"/>
              </a:solidFill>
            </a:endParaRPr>
          </a:p>
          <a:p>
            <a:pPr marL="285750" lvl="0" indent="-285750" algn="l" rtl="0">
              <a:spcBef>
                <a:spcPts val="360"/>
              </a:spcBef>
              <a:spcAft>
                <a:spcPts val="0"/>
              </a:spcAft>
              <a:buClr>
                <a:srgbClr val="EF7521"/>
              </a:buClr>
              <a:buSzPts val="1800"/>
              <a:buFont typeface="Arial"/>
              <a:buChar char="•"/>
            </a:pPr>
            <a:r>
              <a:rPr lang="en-US">
                <a:solidFill>
                  <a:srgbClr val="595959"/>
                </a:solidFill>
              </a:rPr>
              <a:t>Real time analytics on web-scale data</a:t>
            </a:r>
            <a:endParaRPr>
              <a:solidFill>
                <a:srgbClr val="595959"/>
              </a:solidFill>
            </a:endParaRPr>
          </a:p>
          <a:p>
            <a:pPr marL="285750" lvl="0" indent="-285750" algn="l" rtl="0">
              <a:spcBef>
                <a:spcPts val="360"/>
              </a:spcBef>
              <a:spcAft>
                <a:spcPts val="0"/>
              </a:spcAft>
              <a:buClr>
                <a:srgbClr val="EF7521"/>
              </a:buClr>
              <a:buSzPts val="1800"/>
              <a:buFont typeface="Arial"/>
              <a:buChar char="•"/>
            </a:pPr>
            <a:r>
              <a:rPr lang="en-US">
                <a:solidFill>
                  <a:srgbClr val="595959"/>
                </a:solidFill>
              </a:rPr>
              <a:t>Built-in parallel computation</a:t>
            </a:r>
            <a:endParaRPr>
              <a:solidFill>
                <a:srgbClr val="595959"/>
              </a:solidFill>
            </a:endParaRPr>
          </a:p>
          <a:p>
            <a:pPr marL="285750" lvl="0" indent="-285750" algn="l" rtl="0">
              <a:spcBef>
                <a:spcPts val="360"/>
              </a:spcBef>
              <a:spcAft>
                <a:spcPts val="0"/>
              </a:spcAft>
              <a:buClr>
                <a:srgbClr val="EF7521"/>
              </a:buClr>
              <a:buSzPts val="1800"/>
              <a:buChar char="•"/>
            </a:pPr>
            <a:r>
              <a:rPr lang="en-US">
                <a:solidFill>
                  <a:srgbClr val="595959"/>
                </a:solidFill>
              </a:rPr>
              <a:t>Massively Parallel Processing (MPP)</a:t>
            </a:r>
            <a:endParaRPr>
              <a:solidFill>
                <a:srgbClr val="595959"/>
              </a:solidFill>
            </a:endParaRPr>
          </a:p>
          <a:p>
            <a:pPr marL="742950" lvl="1" indent="-222250" algn="l" rtl="0">
              <a:spcBef>
                <a:spcPts val="360"/>
              </a:spcBef>
              <a:spcAft>
                <a:spcPts val="0"/>
              </a:spcAft>
              <a:buClr>
                <a:srgbClr val="EF7521"/>
              </a:buClr>
              <a:buSzPts val="1800"/>
              <a:buFont typeface="Century Gothic"/>
              <a:buChar char="–"/>
            </a:pPr>
            <a:r>
              <a:rPr lang="en-US" sz="1800">
                <a:solidFill>
                  <a:srgbClr val="595959"/>
                </a:solidFill>
                <a:latin typeface="Century Gothic"/>
                <a:ea typeface="Century Gothic"/>
                <a:cs typeface="Century Gothic"/>
                <a:sym typeface="Century Gothic"/>
              </a:rPr>
              <a:t>Key differentiator from other Graph Providers </a:t>
            </a:r>
            <a:endParaRPr sz="1800">
              <a:solidFill>
                <a:srgbClr val="595959"/>
              </a:solidFill>
              <a:latin typeface="Century Gothic"/>
              <a:ea typeface="Century Gothic"/>
              <a:cs typeface="Century Gothic"/>
              <a:sym typeface="Century Gothic"/>
            </a:endParaRPr>
          </a:p>
        </p:txBody>
      </p:sp>
      <p:sp>
        <p:nvSpPr>
          <p:cNvPr id="282" name="Google Shape;282;p28"/>
          <p:cNvSpPr txBox="1">
            <a:spLocks noGrp="1"/>
          </p:cNvSpPr>
          <p:nvPr>
            <p:ph type="body" idx="2"/>
          </p:nvPr>
        </p:nvSpPr>
        <p:spPr>
          <a:xfrm>
            <a:off x="11113" y="41275"/>
            <a:ext cx="7380300" cy="777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EF7521"/>
              </a:buClr>
              <a:buSzPts val="2400"/>
              <a:buNone/>
            </a:pPr>
            <a:r>
              <a:rPr lang="en-US"/>
              <a:t>TigerGraph</a:t>
            </a:r>
            <a:endParaRPr/>
          </a:p>
        </p:txBody>
      </p:sp>
      <p:pic>
        <p:nvPicPr>
          <p:cNvPr id="283" name="Google Shape;283;p28"/>
          <p:cNvPicPr preferRelativeResize="0"/>
          <p:nvPr/>
        </p:nvPicPr>
        <p:blipFill>
          <a:blip r:embed="rId3">
            <a:alphaModFix/>
          </a:blip>
          <a:stretch>
            <a:fillRect/>
          </a:stretch>
        </p:blipFill>
        <p:spPr>
          <a:xfrm>
            <a:off x="457189" y="3320975"/>
            <a:ext cx="1273375" cy="1273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9"/>
          <p:cNvSpPr txBox="1">
            <a:spLocks noGrp="1"/>
          </p:cNvSpPr>
          <p:nvPr>
            <p:ph type="body" idx="1"/>
          </p:nvPr>
        </p:nvSpPr>
        <p:spPr>
          <a:xfrm>
            <a:off x="457200" y="1200150"/>
            <a:ext cx="8229600" cy="3394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727376"/>
              </a:buClr>
              <a:buSzPts val="1800"/>
              <a:buNone/>
            </a:pPr>
            <a:r>
              <a:rPr lang="en-US"/>
              <a:t>Graph platform centered around native graph database</a:t>
            </a:r>
            <a:endParaRPr/>
          </a:p>
          <a:p>
            <a:pPr marL="285750" lvl="0" indent="-285750" algn="l" rtl="0">
              <a:spcBef>
                <a:spcPts val="360"/>
              </a:spcBef>
              <a:spcAft>
                <a:spcPts val="0"/>
              </a:spcAft>
              <a:buClr>
                <a:srgbClr val="EF7521"/>
              </a:buClr>
              <a:buSzPts val="1800"/>
              <a:buFont typeface="Arial"/>
              <a:buChar char="•"/>
            </a:pPr>
            <a:r>
              <a:rPr lang="en-US"/>
              <a:t>Enterprise architecture supports big data</a:t>
            </a:r>
            <a:endParaRPr/>
          </a:p>
          <a:p>
            <a:pPr marL="285750" lvl="0" indent="-285750" algn="l" rtl="0">
              <a:spcBef>
                <a:spcPts val="360"/>
              </a:spcBef>
              <a:spcAft>
                <a:spcPts val="0"/>
              </a:spcAft>
              <a:buClr>
                <a:srgbClr val="EF7521"/>
              </a:buClr>
              <a:buSzPts val="1800"/>
              <a:buFont typeface="Arial"/>
              <a:buChar char="•"/>
            </a:pPr>
            <a:r>
              <a:rPr lang="en-US"/>
              <a:t>Supports transactional applications and graph analytics</a:t>
            </a:r>
            <a:endParaRPr/>
          </a:p>
          <a:p>
            <a:pPr marL="285750" lvl="0" indent="-285750" algn="l" rtl="0">
              <a:spcBef>
                <a:spcPts val="360"/>
              </a:spcBef>
              <a:spcAft>
                <a:spcPts val="0"/>
              </a:spcAft>
              <a:buClr>
                <a:srgbClr val="EF7521"/>
              </a:buClr>
              <a:buSzPts val="1800"/>
              <a:buFont typeface="Arial"/>
              <a:buChar char="•"/>
            </a:pPr>
            <a:r>
              <a:rPr lang="en-US"/>
              <a:t>Cypher graph query language</a:t>
            </a:r>
            <a:endParaRPr/>
          </a:p>
          <a:p>
            <a:pPr marL="0" lvl="0" indent="0" algn="l" rtl="0">
              <a:spcBef>
                <a:spcPts val="360"/>
              </a:spcBef>
              <a:spcAft>
                <a:spcPts val="0"/>
              </a:spcAft>
              <a:buNone/>
            </a:pPr>
            <a:endParaRPr/>
          </a:p>
        </p:txBody>
      </p:sp>
      <p:sp>
        <p:nvSpPr>
          <p:cNvPr id="290" name="Google Shape;290;p29"/>
          <p:cNvSpPr txBox="1">
            <a:spLocks noGrp="1"/>
          </p:cNvSpPr>
          <p:nvPr>
            <p:ph type="body" idx="2"/>
          </p:nvPr>
        </p:nvSpPr>
        <p:spPr>
          <a:xfrm>
            <a:off x="11113" y="41275"/>
            <a:ext cx="7380300" cy="777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EF7521"/>
              </a:buClr>
              <a:buSzPts val="2400"/>
              <a:buNone/>
            </a:pPr>
            <a:r>
              <a:rPr lang="en-US"/>
              <a:t>Neo4j</a:t>
            </a:r>
            <a:endParaRPr/>
          </a:p>
        </p:txBody>
      </p:sp>
      <p:pic>
        <p:nvPicPr>
          <p:cNvPr id="291" name="Google Shape;291;p29"/>
          <p:cNvPicPr preferRelativeResize="0"/>
          <p:nvPr/>
        </p:nvPicPr>
        <p:blipFill>
          <a:blip r:embed="rId3">
            <a:alphaModFix/>
          </a:blip>
          <a:stretch>
            <a:fillRect/>
          </a:stretch>
        </p:blipFill>
        <p:spPr>
          <a:xfrm>
            <a:off x="457200" y="3266500"/>
            <a:ext cx="1327850" cy="1327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0"/>
          <p:cNvSpPr txBox="1">
            <a:spLocks noGrp="1"/>
          </p:cNvSpPr>
          <p:nvPr>
            <p:ph type="body" idx="1"/>
          </p:nvPr>
        </p:nvSpPr>
        <p:spPr>
          <a:xfrm>
            <a:off x="457200" y="1200150"/>
            <a:ext cx="8229600" cy="3394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727376"/>
              </a:buClr>
              <a:buSzPts val="1800"/>
              <a:buNone/>
            </a:pPr>
            <a:r>
              <a:rPr lang="en-US"/>
              <a:t>Created by Cambridge Semantics</a:t>
            </a:r>
            <a:endParaRPr/>
          </a:p>
          <a:p>
            <a:pPr marL="0" lvl="0" indent="0" algn="l" rtl="0">
              <a:spcBef>
                <a:spcPts val="0"/>
              </a:spcBef>
              <a:spcAft>
                <a:spcPts val="0"/>
              </a:spcAft>
              <a:buClr>
                <a:srgbClr val="727376"/>
              </a:buClr>
              <a:buSzPts val="1800"/>
              <a:buNone/>
            </a:pPr>
            <a:r>
              <a:rPr lang="en-US"/>
              <a:t>Key Features</a:t>
            </a:r>
            <a:endParaRPr/>
          </a:p>
          <a:p>
            <a:pPr marL="285750" lvl="0" indent="-285750" algn="l" rtl="0">
              <a:spcBef>
                <a:spcPts val="360"/>
              </a:spcBef>
              <a:spcAft>
                <a:spcPts val="0"/>
              </a:spcAft>
              <a:buClr>
                <a:srgbClr val="EF7521"/>
              </a:buClr>
              <a:buSzPts val="1800"/>
              <a:buFont typeface="Arial"/>
              <a:buChar char="•"/>
            </a:pPr>
            <a:r>
              <a:rPr lang="en-US"/>
              <a:t>Supports W3C standards (RDF &amp; SPARQL) and Labelled Property Graphs (LPG)</a:t>
            </a:r>
            <a:endParaRPr/>
          </a:p>
          <a:p>
            <a:pPr marL="285750" lvl="0" indent="-285750" algn="l" rtl="0">
              <a:spcBef>
                <a:spcPts val="360"/>
              </a:spcBef>
              <a:spcAft>
                <a:spcPts val="0"/>
              </a:spcAft>
              <a:buClr>
                <a:srgbClr val="EF7521"/>
              </a:buClr>
              <a:buSzPts val="1800"/>
              <a:buFont typeface="Arial"/>
              <a:buChar char="•"/>
            </a:pPr>
            <a:r>
              <a:rPr lang="en-US"/>
              <a:t>Unique Online Analytical Processing (UOAL) database engine, well suited for large data sets</a:t>
            </a:r>
            <a:endParaRPr/>
          </a:p>
          <a:p>
            <a:pPr marL="285750" lvl="0" indent="-285750" algn="l" rtl="0">
              <a:spcBef>
                <a:spcPts val="360"/>
              </a:spcBef>
              <a:spcAft>
                <a:spcPts val="0"/>
              </a:spcAft>
              <a:buClr>
                <a:srgbClr val="EF7521"/>
              </a:buClr>
              <a:buSzPts val="1800"/>
              <a:buFont typeface="Arial"/>
              <a:buChar char="•"/>
            </a:pPr>
            <a:r>
              <a:rPr lang="en-US"/>
              <a:t>Highly parallelized and horizontally scalable</a:t>
            </a:r>
            <a:endParaRPr/>
          </a:p>
        </p:txBody>
      </p:sp>
      <p:sp>
        <p:nvSpPr>
          <p:cNvPr id="298" name="Google Shape;298;p30"/>
          <p:cNvSpPr txBox="1">
            <a:spLocks noGrp="1"/>
          </p:cNvSpPr>
          <p:nvPr>
            <p:ph type="body" idx="2"/>
          </p:nvPr>
        </p:nvSpPr>
        <p:spPr>
          <a:xfrm>
            <a:off x="11113" y="41275"/>
            <a:ext cx="7380300" cy="777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EF7521"/>
              </a:buClr>
              <a:buSzPts val="2400"/>
              <a:buNone/>
            </a:pPr>
            <a:r>
              <a:rPr lang="en-US"/>
              <a:t>AnzoGraph</a:t>
            </a:r>
            <a:endParaRPr/>
          </a:p>
        </p:txBody>
      </p:sp>
      <p:pic>
        <p:nvPicPr>
          <p:cNvPr id="299" name="Google Shape;299;p30"/>
          <p:cNvPicPr preferRelativeResize="0"/>
          <p:nvPr/>
        </p:nvPicPr>
        <p:blipFill>
          <a:blip r:embed="rId3">
            <a:alphaModFix/>
          </a:blip>
          <a:stretch>
            <a:fillRect/>
          </a:stretch>
        </p:blipFill>
        <p:spPr>
          <a:xfrm>
            <a:off x="457200" y="3393275"/>
            <a:ext cx="2201200" cy="1201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body" idx="1"/>
          </p:nvPr>
        </p:nvSpPr>
        <p:spPr>
          <a:xfrm>
            <a:off x="457200" y="1200150"/>
            <a:ext cx="8229600" cy="339407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solidFill>
                  <a:srgbClr val="595959"/>
                </a:solidFill>
              </a:rPr>
              <a:t>After taking this course students will be able to</a:t>
            </a:r>
            <a:endParaRPr>
              <a:solidFill>
                <a:srgbClr val="595959"/>
              </a:solidFill>
            </a:endParaRPr>
          </a:p>
          <a:p>
            <a:pPr marL="285750" lvl="0" indent="-285750" algn="l" rtl="0">
              <a:spcBef>
                <a:spcPts val="0"/>
              </a:spcBef>
              <a:spcAft>
                <a:spcPts val="0"/>
              </a:spcAft>
              <a:buClr>
                <a:srgbClr val="EF7521"/>
              </a:buClr>
              <a:buSzPts val="1800"/>
              <a:buFont typeface="Century Gothic"/>
              <a:buChar char="•"/>
            </a:pPr>
            <a:r>
              <a:rPr lang="en-US">
                <a:solidFill>
                  <a:srgbClr val="595959"/>
                </a:solidFill>
              </a:rPr>
              <a:t>Have a high-level background of Graph Theory and Terminology</a:t>
            </a:r>
            <a:endParaRPr>
              <a:solidFill>
                <a:srgbClr val="595959"/>
              </a:solidFill>
            </a:endParaRPr>
          </a:p>
          <a:p>
            <a:pPr marL="285750" lvl="0" indent="-285750" algn="l" rtl="0">
              <a:spcBef>
                <a:spcPts val="360"/>
              </a:spcBef>
              <a:spcAft>
                <a:spcPts val="0"/>
              </a:spcAft>
              <a:buClr>
                <a:srgbClr val="EF7521"/>
              </a:buClr>
              <a:buSzPts val="1800"/>
              <a:buFont typeface="Century Gothic"/>
              <a:buChar char="•"/>
            </a:pPr>
            <a:r>
              <a:rPr lang="en-US">
                <a:solidFill>
                  <a:srgbClr val="595959"/>
                </a:solidFill>
              </a:rPr>
              <a:t>Understand how different graph databases support different Algorithms </a:t>
            </a:r>
            <a:endParaRPr>
              <a:solidFill>
                <a:srgbClr val="595959"/>
              </a:solidFill>
            </a:endParaRPr>
          </a:p>
          <a:p>
            <a:pPr marL="285750" lvl="0" indent="-285750" algn="l" rtl="0">
              <a:spcBef>
                <a:spcPts val="360"/>
              </a:spcBef>
              <a:spcAft>
                <a:spcPts val="0"/>
              </a:spcAft>
              <a:buClr>
                <a:srgbClr val="EF7521"/>
              </a:buClr>
              <a:buSzPts val="1800"/>
              <a:buFont typeface="Century Gothic"/>
              <a:buChar char="•"/>
            </a:pPr>
            <a:r>
              <a:rPr lang="en-US">
                <a:solidFill>
                  <a:srgbClr val="595959"/>
                </a:solidFill>
              </a:rPr>
              <a:t>Describe various graph algorithms and sample applications</a:t>
            </a:r>
            <a:endParaRPr>
              <a:solidFill>
                <a:srgbClr val="595959"/>
              </a:solidFill>
            </a:endParaRPr>
          </a:p>
          <a:p>
            <a:pPr marL="742950" lvl="1" indent="-196850" algn="l" rtl="0">
              <a:spcBef>
                <a:spcPts val="360"/>
              </a:spcBef>
              <a:spcAft>
                <a:spcPts val="0"/>
              </a:spcAft>
              <a:buClr>
                <a:srgbClr val="EF7521"/>
              </a:buClr>
              <a:buSzPts val="1400"/>
              <a:buFont typeface="Century Gothic"/>
              <a:buChar char="–"/>
            </a:pPr>
            <a:r>
              <a:rPr lang="en-US" sz="1400">
                <a:solidFill>
                  <a:srgbClr val="595959"/>
                </a:solidFill>
                <a:latin typeface="Century Gothic"/>
                <a:ea typeface="Century Gothic"/>
                <a:cs typeface="Century Gothic"/>
                <a:sym typeface="Century Gothic"/>
              </a:rPr>
              <a:t>Pathfinding, clustering, centrality detection, similarity</a:t>
            </a:r>
            <a:endParaRPr sz="1400">
              <a:solidFill>
                <a:srgbClr val="595959"/>
              </a:solidFill>
              <a:latin typeface="Century Gothic"/>
              <a:ea typeface="Century Gothic"/>
              <a:cs typeface="Century Gothic"/>
              <a:sym typeface="Century Gothic"/>
            </a:endParaRPr>
          </a:p>
          <a:p>
            <a:pPr marL="285750" lvl="0" indent="-285750" algn="l" rtl="0">
              <a:spcBef>
                <a:spcPts val="360"/>
              </a:spcBef>
              <a:spcAft>
                <a:spcPts val="0"/>
              </a:spcAft>
              <a:buClr>
                <a:srgbClr val="EF7521"/>
              </a:buClr>
              <a:buSzPts val="1800"/>
              <a:buFont typeface="Century Gothic"/>
              <a:buChar char="•"/>
            </a:pPr>
            <a:r>
              <a:rPr lang="en-US">
                <a:solidFill>
                  <a:srgbClr val="595959"/>
                </a:solidFill>
              </a:rPr>
              <a:t>Be able to execute sample queries on synthetic clinical data</a:t>
            </a:r>
            <a:endParaRPr>
              <a:solidFill>
                <a:srgbClr val="595959"/>
              </a:solidFill>
            </a:endParaRPr>
          </a:p>
          <a:p>
            <a:pPr marL="0" lvl="0" indent="0" algn="l" rtl="0">
              <a:spcBef>
                <a:spcPts val="360"/>
              </a:spcBef>
              <a:spcAft>
                <a:spcPts val="0"/>
              </a:spcAft>
              <a:buNone/>
            </a:pPr>
            <a:endParaRPr/>
          </a:p>
          <a:p>
            <a:pPr marL="0" lvl="0" indent="0" algn="l" rtl="0">
              <a:spcBef>
                <a:spcPts val="360"/>
              </a:spcBef>
              <a:spcAft>
                <a:spcPts val="0"/>
              </a:spcAft>
              <a:buClr>
                <a:srgbClr val="727376"/>
              </a:buClr>
              <a:buSzPts val="1800"/>
              <a:buNone/>
            </a:pPr>
            <a:endParaRPr/>
          </a:p>
        </p:txBody>
      </p:sp>
      <p:sp>
        <p:nvSpPr>
          <p:cNvPr id="63" name="Google Shape;63;p13"/>
          <p:cNvSpPr txBox="1">
            <a:spLocks noGrp="1"/>
          </p:cNvSpPr>
          <p:nvPr>
            <p:ph type="body" idx="2"/>
          </p:nvPr>
        </p:nvSpPr>
        <p:spPr>
          <a:xfrm>
            <a:off x="11113" y="41275"/>
            <a:ext cx="7380287" cy="77787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EF7521"/>
              </a:buClr>
              <a:buSzPts val="2400"/>
              <a:buNone/>
            </a:pPr>
            <a:r>
              <a:rPr lang="en-US"/>
              <a:t>Learning Objectives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1"/>
          <p:cNvSpPr txBox="1">
            <a:spLocks noGrp="1"/>
          </p:cNvSpPr>
          <p:nvPr>
            <p:ph type="body" idx="1"/>
          </p:nvPr>
        </p:nvSpPr>
        <p:spPr>
          <a:xfrm>
            <a:off x="457200" y="1200150"/>
            <a:ext cx="8229600" cy="33942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a:t>As you progress through the course, you will see the logos for each graph platform</a:t>
            </a:r>
            <a:endParaRPr/>
          </a:p>
          <a:p>
            <a:pPr marL="0" lvl="0" indent="0" algn="l" rtl="0">
              <a:spcBef>
                <a:spcPts val="1000"/>
              </a:spcBef>
              <a:spcAft>
                <a:spcPts val="0"/>
              </a:spcAft>
              <a:buNone/>
            </a:pPr>
            <a:r>
              <a:rPr lang="en-US"/>
              <a:t>The presence of a symbol signifies that the platform supports the graph algorithm</a:t>
            </a:r>
            <a:endParaRPr/>
          </a:p>
        </p:txBody>
      </p:sp>
      <p:sp>
        <p:nvSpPr>
          <p:cNvPr id="306" name="Google Shape;306;p31"/>
          <p:cNvSpPr txBox="1">
            <a:spLocks noGrp="1"/>
          </p:cNvSpPr>
          <p:nvPr>
            <p:ph type="body" idx="2"/>
          </p:nvPr>
        </p:nvSpPr>
        <p:spPr>
          <a:xfrm>
            <a:off x="11113" y="41275"/>
            <a:ext cx="7380300" cy="7779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Graph Platform Support</a:t>
            </a:r>
            <a:endParaRPr/>
          </a:p>
        </p:txBody>
      </p:sp>
      <p:pic>
        <p:nvPicPr>
          <p:cNvPr id="307" name="Google Shape;307;p31"/>
          <p:cNvPicPr preferRelativeResize="0"/>
          <p:nvPr/>
        </p:nvPicPr>
        <p:blipFill>
          <a:blip r:embed="rId3">
            <a:alphaModFix/>
          </a:blip>
          <a:stretch>
            <a:fillRect/>
          </a:stretch>
        </p:blipFill>
        <p:spPr>
          <a:xfrm>
            <a:off x="457189" y="3320975"/>
            <a:ext cx="1273375" cy="1273375"/>
          </a:xfrm>
          <a:prstGeom prst="rect">
            <a:avLst/>
          </a:prstGeom>
          <a:noFill/>
          <a:ln>
            <a:noFill/>
          </a:ln>
        </p:spPr>
      </p:pic>
      <p:pic>
        <p:nvPicPr>
          <p:cNvPr id="308" name="Google Shape;308;p31"/>
          <p:cNvPicPr preferRelativeResize="0"/>
          <p:nvPr/>
        </p:nvPicPr>
        <p:blipFill>
          <a:blip r:embed="rId4">
            <a:alphaModFix/>
          </a:blip>
          <a:stretch>
            <a:fillRect/>
          </a:stretch>
        </p:blipFill>
        <p:spPr>
          <a:xfrm>
            <a:off x="3908075" y="3293738"/>
            <a:ext cx="1327850" cy="1327850"/>
          </a:xfrm>
          <a:prstGeom prst="rect">
            <a:avLst/>
          </a:prstGeom>
          <a:noFill/>
          <a:ln>
            <a:noFill/>
          </a:ln>
        </p:spPr>
      </p:pic>
      <p:pic>
        <p:nvPicPr>
          <p:cNvPr id="309" name="Google Shape;309;p31"/>
          <p:cNvPicPr preferRelativeResize="0"/>
          <p:nvPr/>
        </p:nvPicPr>
        <p:blipFill>
          <a:blip r:embed="rId5">
            <a:alphaModFix/>
          </a:blip>
          <a:stretch>
            <a:fillRect/>
          </a:stretch>
        </p:blipFill>
        <p:spPr>
          <a:xfrm>
            <a:off x="6485600" y="3393275"/>
            <a:ext cx="2201200" cy="1201075"/>
          </a:xfrm>
          <a:prstGeom prst="rect">
            <a:avLst/>
          </a:prstGeom>
          <a:noFill/>
          <a:ln>
            <a:noFill/>
          </a:ln>
        </p:spPr>
      </p:pic>
      <p:sp>
        <p:nvSpPr>
          <p:cNvPr id="310" name="Google Shape;310;p31"/>
          <p:cNvSpPr txBox="1"/>
          <p:nvPr/>
        </p:nvSpPr>
        <p:spPr>
          <a:xfrm>
            <a:off x="233027" y="2847300"/>
            <a:ext cx="1721700" cy="36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solidFill>
                  <a:srgbClr val="727376"/>
                </a:solidFill>
                <a:latin typeface="Century Gothic"/>
                <a:ea typeface="Century Gothic"/>
                <a:cs typeface="Century Gothic"/>
                <a:sym typeface="Century Gothic"/>
              </a:rPr>
              <a:t>TigerGraph</a:t>
            </a:r>
            <a:endParaRPr sz="1800">
              <a:solidFill>
                <a:srgbClr val="727376"/>
              </a:solidFill>
              <a:latin typeface="Century Gothic"/>
              <a:ea typeface="Century Gothic"/>
              <a:cs typeface="Century Gothic"/>
              <a:sym typeface="Century Gothic"/>
            </a:endParaRPr>
          </a:p>
        </p:txBody>
      </p:sp>
      <p:sp>
        <p:nvSpPr>
          <p:cNvPr id="311" name="Google Shape;311;p31"/>
          <p:cNvSpPr txBox="1"/>
          <p:nvPr/>
        </p:nvSpPr>
        <p:spPr>
          <a:xfrm>
            <a:off x="3711140" y="2847300"/>
            <a:ext cx="1721700" cy="36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solidFill>
                  <a:srgbClr val="727376"/>
                </a:solidFill>
                <a:latin typeface="Century Gothic"/>
                <a:ea typeface="Century Gothic"/>
                <a:cs typeface="Century Gothic"/>
                <a:sym typeface="Century Gothic"/>
              </a:rPr>
              <a:t>Neo4j</a:t>
            </a:r>
            <a:endParaRPr sz="1800">
              <a:solidFill>
                <a:srgbClr val="727376"/>
              </a:solidFill>
              <a:latin typeface="Century Gothic"/>
              <a:ea typeface="Century Gothic"/>
              <a:cs typeface="Century Gothic"/>
              <a:sym typeface="Century Gothic"/>
            </a:endParaRPr>
          </a:p>
        </p:txBody>
      </p:sp>
      <p:sp>
        <p:nvSpPr>
          <p:cNvPr id="312" name="Google Shape;312;p31"/>
          <p:cNvSpPr txBox="1"/>
          <p:nvPr/>
        </p:nvSpPr>
        <p:spPr>
          <a:xfrm>
            <a:off x="6725340" y="2847300"/>
            <a:ext cx="1721700" cy="36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solidFill>
                  <a:srgbClr val="727376"/>
                </a:solidFill>
                <a:latin typeface="Century Gothic"/>
                <a:ea typeface="Century Gothic"/>
                <a:cs typeface="Century Gothic"/>
                <a:sym typeface="Century Gothic"/>
              </a:rPr>
              <a:t>AnzoGraph</a:t>
            </a:r>
            <a:endParaRPr sz="1800">
              <a:solidFill>
                <a:srgbClr val="727376"/>
              </a:solidFill>
              <a:latin typeface="Century Gothic"/>
              <a:ea typeface="Century Gothic"/>
              <a:cs typeface="Century Gothic"/>
              <a:sym typeface="Century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2"/>
          <p:cNvSpPr txBox="1">
            <a:spLocks noGrp="1"/>
          </p:cNvSpPr>
          <p:nvPr>
            <p:ph type="body" idx="1"/>
          </p:nvPr>
        </p:nvSpPr>
        <p:spPr>
          <a:xfrm>
            <a:off x="457200" y="1200150"/>
            <a:ext cx="8229600" cy="3394200"/>
          </a:xfrm>
          <a:prstGeom prst="rect">
            <a:avLst/>
          </a:prstGeom>
        </p:spPr>
        <p:txBody>
          <a:bodyPr spcFirstLastPara="1" wrap="square" lIns="91425" tIns="45700" rIns="91425" bIns="45700" anchor="t" anchorCtr="0">
            <a:noAutofit/>
          </a:bodyPr>
          <a:lstStyle/>
          <a:p>
            <a:pPr marL="0" lvl="0" indent="-88900" algn="l" rtl="0">
              <a:spcBef>
                <a:spcPts val="360"/>
              </a:spcBef>
              <a:spcAft>
                <a:spcPts val="0"/>
              </a:spcAft>
              <a:buClr>
                <a:srgbClr val="EF7521"/>
              </a:buClr>
              <a:buSzPts val="1400"/>
              <a:buFont typeface="Century Gothic"/>
              <a:buChar char="•"/>
            </a:pPr>
            <a:r>
              <a:rPr lang="en-US" sz="1400">
                <a:solidFill>
                  <a:srgbClr val="595959"/>
                </a:solidFill>
              </a:rPr>
              <a:t>Everyone should have an instance of TigerGraph running on their machine, either through docker or a VM</a:t>
            </a:r>
            <a:endParaRPr sz="1400">
              <a:solidFill>
                <a:srgbClr val="595959"/>
              </a:solidFill>
            </a:endParaRPr>
          </a:p>
          <a:p>
            <a:pPr marL="742950" lvl="1" indent="-196850" algn="l" rtl="0">
              <a:spcBef>
                <a:spcPts val="560"/>
              </a:spcBef>
              <a:spcAft>
                <a:spcPts val="0"/>
              </a:spcAft>
              <a:buClr>
                <a:srgbClr val="EF7521"/>
              </a:buClr>
              <a:buSzPts val="1400"/>
              <a:buFont typeface="Century Gothic"/>
              <a:buChar char="–"/>
            </a:pPr>
            <a:r>
              <a:rPr lang="en-US" sz="1400">
                <a:solidFill>
                  <a:srgbClr val="595959"/>
                </a:solidFill>
                <a:latin typeface="Century Gothic"/>
                <a:ea typeface="Century Gothic"/>
                <a:cs typeface="Century Gothic"/>
                <a:sym typeface="Century Gothic"/>
              </a:rPr>
              <a:t>Confirm that the ports 14240 and 9000 are exposed and have been mapped correctly, 14240 to 4142 and 9000 to 9000</a:t>
            </a:r>
            <a:endParaRPr sz="1400">
              <a:solidFill>
                <a:srgbClr val="595959"/>
              </a:solidFill>
              <a:latin typeface="Century Gothic"/>
              <a:ea typeface="Century Gothic"/>
              <a:cs typeface="Century Gothic"/>
              <a:sym typeface="Century Gothic"/>
            </a:endParaRPr>
          </a:p>
          <a:p>
            <a:pPr marL="742950" lvl="0" indent="0" algn="l" rtl="0">
              <a:spcBef>
                <a:spcPts val="360"/>
              </a:spcBef>
              <a:spcAft>
                <a:spcPts val="0"/>
              </a:spcAft>
              <a:buNone/>
            </a:pPr>
            <a:endParaRPr sz="1400">
              <a:solidFill>
                <a:srgbClr val="595959"/>
              </a:solidFill>
            </a:endParaRPr>
          </a:p>
          <a:p>
            <a:pPr marL="0" lvl="0" indent="-88900" algn="l" rtl="0">
              <a:spcBef>
                <a:spcPts val="360"/>
              </a:spcBef>
              <a:spcAft>
                <a:spcPts val="0"/>
              </a:spcAft>
              <a:buClr>
                <a:srgbClr val="EF7521"/>
              </a:buClr>
              <a:buSzPts val="1400"/>
              <a:buFont typeface="Century Gothic"/>
              <a:buChar char="•"/>
            </a:pPr>
            <a:r>
              <a:rPr lang="en-US" sz="1400">
                <a:solidFill>
                  <a:srgbClr val="595959"/>
                </a:solidFill>
              </a:rPr>
              <a:t>Training materials are located in repo </a:t>
            </a:r>
            <a:r>
              <a:rPr lang="en-US" sz="1400" u="sng">
                <a:solidFill>
                  <a:srgbClr val="1A73E8"/>
                </a:solidFill>
                <a:highlight>
                  <a:schemeClr val="lt1"/>
                </a:highlight>
                <a:hlinkClick r:id="rId3"/>
              </a:rPr>
              <a:t>https://github.optum.com/ATC/graph-training</a:t>
            </a:r>
            <a:endParaRPr sz="1400">
              <a:solidFill>
                <a:srgbClr val="595959"/>
              </a:solidFill>
            </a:endParaRPr>
          </a:p>
          <a:p>
            <a:pPr marL="742950" lvl="1" indent="-196850" algn="l" rtl="0">
              <a:spcBef>
                <a:spcPts val="560"/>
              </a:spcBef>
              <a:spcAft>
                <a:spcPts val="0"/>
              </a:spcAft>
              <a:buClr>
                <a:srgbClr val="EF7521"/>
              </a:buClr>
              <a:buSzPts val="1400"/>
              <a:buFont typeface="Century Gothic"/>
              <a:buChar char="–"/>
            </a:pPr>
            <a:r>
              <a:rPr lang="en-US" sz="1400" u="sng">
                <a:solidFill>
                  <a:srgbClr val="1A73E8"/>
                </a:solidFill>
                <a:highlight>
                  <a:schemeClr val="lt1"/>
                </a:highlight>
                <a:latin typeface="Century Gothic"/>
                <a:ea typeface="Century Gothic"/>
                <a:cs typeface="Century Gothic"/>
                <a:sym typeface="Century Gothic"/>
                <a:hlinkClick r:id="rId3"/>
              </a:rPr>
              <a:t>https://github.optum.com/ATC/graph-training/tree/master/</a:t>
            </a:r>
            <a:r>
              <a:rPr lang="en-US" sz="1400" u="sng">
                <a:solidFill>
                  <a:srgbClr val="1A73E8"/>
                </a:solidFill>
                <a:highlight>
                  <a:schemeClr val="lt1"/>
                </a:highlight>
                <a:latin typeface="Century Gothic"/>
                <a:ea typeface="Century Gothic"/>
                <a:cs typeface="Century Gothic"/>
                <a:sym typeface="Century Gothic"/>
                <a:hlinkClick r:id="rId3"/>
              </a:rPr>
              <a:t>algorithms</a:t>
            </a:r>
            <a:r>
              <a:rPr lang="en-US" sz="1400">
                <a:solidFill>
                  <a:srgbClr val="595959"/>
                </a:solidFill>
                <a:latin typeface="Century Gothic"/>
                <a:ea typeface="Century Gothic"/>
                <a:cs typeface="Century Gothic"/>
                <a:sym typeface="Century Gothic"/>
              </a:rPr>
              <a:t> (2.3 Branch)</a:t>
            </a:r>
            <a:endParaRPr sz="1400">
              <a:solidFill>
                <a:srgbClr val="595959"/>
              </a:solidFill>
              <a:latin typeface="Century Gothic"/>
              <a:ea typeface="Century Gothic"/>
              <a:cs typeface="Century Gothic"/>
              <a:sym typeface="Century Gothic"/>
            </a:endParaRPr>
          </a:p>
          <a:p>
            <a:pPr marL="742950" lvl="1" indent="-196850" algn="l" rtl="0">
              <a:spcBef>
                <a:spcPts val="560"/>
              </a:spcBef>
              <a:spcAft>
                <a:spcPts val="0"/>
              </a:spcAft>
              <a:buClr>
                <a:srgbClr val="EF7521"/>
              </a:buClr>
              <a:buSzPts val="1400"/>
              <a:buFont typeface="Century Gothic"/>
              <a:buChar char="–"/>
            </a:pPr>
            <a:r>
              <a:rPr lang="en-US" sz="1400" u="sng">
                <a:solidFill>
                  <a:srgbClr val="1155CC"/>
                </a:solidFill>
                <a:highlight>
                  <a:schemeClr val="lt1"/>
                </a:highlight>
                <a:latin typeface="Century Gothic"/>
                <a:ea typeface="Century Gothic"/>
                <a:cs typeface="Century Gothic"/>
                <a:sym typeface="Century Gothic"/>
                <a:hlinkClick r:id="rId4"/>
              </a:rPr>
              <a:t>https://github.optum.com/ATC/graph-training/tree/tg2.4.0/algorithms</a:t>
            </a:r>
            <a:r>
              <a:rPr lang="en-US" sz="1400">
                <a:solidFill>
                  <a:srgbClr val="595959"/>
                </a:solidFill>
                <a:latin typeface="Century Gothic"/>
                <a:ea typeface="Century Gothic"/>
                <a:cs typeface="Century Gothic"/>
                <a:sym typeface="Century Gothic"/>
              </a:rPr>
              <a:t> (2.4 Branch)</a:t>
            </a:r>
            <a:endParaRPr sz="1400">
              <a:solidFill>
                <a:srgbClr val="595959"/>
              </a:solidFill>
              <a:latin typeface="Century Gothic"/>
              <a:ea typeface="Century Gothic"/>
              <a:cs typeface="Century Gothic"/>
              <a:sym typeface="Century Gothic"/>
            </a:endParaRPr>
          </a:p>
          <a:p>
            <a:pPr marL="742950" lvl="0" indent="0" algn="l" rtl="0">
              <a:spcBef>
                <a:spcPts val="360"/>
              </a:spcBef>
              <a:spcAft>
                <a:spcPts val="0"/>
              </a:spcAft>
              <a:buNone/>
            </a:pPr>
            <a:endParaRPr sz="1400">
              <a:solidFill>
                <a:srgbClr val="595959"/>
              </a:solidFill>
            </a:endParaRPr>
          </a:p>
          <a:p>
            <a:pPr marL="0" lvl="0" indent="-88900" algn="l" rtl="0">
              <a:spcBef>
                <a:spcPts val="360"/>
              </a:spcBef>
              <a:spcAft>
                <a:spcPts val="0"/>
              </a:spcAft>
              <a:buClr>
                <a:srgbClr val="EF7521"/>
              </a:buClr>
              <a:buSzPts val="1400"/>
              <a:buFont typeface="Century Gothic"/>
              <a:buChar char="•"/>
            </a:pPr>
            <a:r>
              <a:rPr lang="en-US" sz="1400">
                <a:solidFill>
                  <a:srgbClr val="595959"/>
                </a:solidFill>
              </a:rPr>
              <a:t>To load the data and predefined queries run the two following commands</a:t>
            </a:r>
            <a:endParaRPr sz="1400">
              <a:solidFill>
                <a:srgbClr val="595959"/>
              </a:solidFill>
            </a:endParaRPr>
          </a:p>
          <a:p>
            <a:pPr marL="742950" lvl="1" indent="-196850" algn="l" rtl="0">
              <a:spcBef>
                <a:spcPts val="560"/>
              </a:spcBef>
              <a:spcAft>
                <a:spcPts val="0"/>
              </a:spcAft>
              <a:buClr>
                <a:srgbClr val="EF7521"/>
              </a:buClr>
              <a:buSzPts val="1400"/>
              <a:buChar char="–"/>
            </a:pPr>
            <a:r>
              <a:rPr lang="en-US" sz="1400">
                <a:solidFill>
                  <a:srgbClr val="595959"/>
                </a:solidFill>
                <a:latin typeface="Century Gothic"/>
                <a:ea typeface="Century Gothic"/>
                <a:cs typeface="Century Gothic"/>
                <a:sym typeface="Century Gothic"/>
              </a:rPr>
              <a:t>“</a:t>
            </a:r>
            <a:r>
              <a:rPr lang="en-US" sz="1400" b="1">
                <a:solidFill>
                  <a:srgbClr val="0000FF"/>
                </a:solidFill>
                <a:latin typeface="Century Gothic"/>
                <a:ea typeface="Century Gothic"/>
                <a:cs typeface="Century Gothic"/>
                <a:sym typeface="Century Gothic"/>
              </a:rPr>
              <a:t>./gradlew createAndPopulateSchema</a:t>
            </a:r>
            <a:r>
              <a:rPr lang="en-US" sz="1400">
                <a:solidFill>
                  <a:srgbClr val="595959"/>
                </a:solidFill>
                <a:latin typeface="Century Gothic"/>
                <a:ea typeface="Century Gothic"/>
                <a:cs typeface="Century Gothic"/>
                <a:sym typeface="Century Gothic"/>
              </a:rPr>
              <a:t>”</a:t>
            </a:r>
            <a:endParaRPr sz="1400">
              <a:solidFill>
                <a:srgbClr val="595959"/>
              </a:solidFill>
              <a:latin typeface="Century Gothic"/>
              <a:ea typeface="Century Gothic"/>
              <a:cs typeface="Century Gothic"/>
              <a:sym typeface="Century Gothic"/>
            </a:endParaRPr>
          </a:p>
          <a:p>
            <a:pPr marL="742950" lvl="1" indent="-196850" algn="l" rtl="0">
              <a:spcBef>
                <a:spcPts val="560"/>
              </a:spcBef>
              <a:spcAft>
                <a:spcPts val="0"/>
              </a:spcAft>
              <a:buClr>
                <a:srgbClr val="EF7521"/>
              </a:buClr>
              <a:buSzPts val="1400"/>
              <a:buFont typeface="Century Gothic"/>
              <a:buChar char="–"/>
            </a:pPr>
            <a:r>
              <a:rPr lang="en-US" sz="1400">
                <a:solidFill>
                  <a:srgbClr val="595959"/>
                </a:solidFill>
                <a:latin typeface="Century Gothic"/>
                <a:ea typeface="Century Gothic"/>
                <a:cs typeface="Century Gothic"/>
                <a:sym typeface="Century Gothic"/>
              </a:rPr>
              <a:t>“</a:t>
            </a:r>
            <a:r>
              <a:rPr lang="en-US" sz="1400" b="1">
                <a:solidFill>
                  <a:srgbClr val="0000FF"/>
                </a:solidFill>
                <a:latin typeface="Century Gothic"/>
                <a:ea typeface="Century Gothic"/>
                <a:cs typeface="Century Gothic"/>
                <a:sym typeface="Century Gothic"/>
              </a:rPr>
              <a:t>./gradlew installAlgorithm</a:t>
            </a:r>
            <a:r>
              <a:rPr lang="en-US" sz="1400">
                <a:solidFill>
                  <a:srgbClr val="595959"/>
                </a:solidFill>
                <a:latin typeface="Century Gothic"/>
                <a:ea typeface="Century Gothic"/>
                <a:cs typeface="Century Gothic"/>
                <a:sym typeface="Century Gothic"/>
              </a:rPr>
              <a:t>”</a:t>
            </a:r>
            <a:endParaRPr sz="1400">
              <a:solidFill>
                <a:srgbClr val="595959"/>
              </a:solidFill>
              <a:latin typeface="Century Gothic"/>
              <a:ea typeface="Century Gothic"/>
              <a:cs typeface="Century Gothic"/>
              <a:sym typeface="Century Gothic"/>
            </a:endParaRPr>
          </a:p>
          <a:p>
            <a:pPr marL="0" lvl="0" indent="0" algn="l" rtl="0">
              <a:spcBef>
                <a:spcPts val="360"/>
              </a:spcBef>
              <a:spcAft>
                <a:spcPts val="0"/>
              </a:spcAft>
              <a:buNone/>
            </a:pPr>
            <a:endParaRPr/>
          </a:p>
          <a:p>
            <a:pPr marL="0" lvl="0" indent="0" algn="l" rtl="0">
              <a:spcBef>
                <a:spcPts val="360"/>
              </a:spcBef>
              <a:spcAft>
                <a:spcPts val="0"/>
              </a:spcAft>
              <a:buNone/>
            </a:pPr>
            <a:endParaRPr/>
          </a:p>
          <a:p>
            <a:pPr marL="0" lvl="0" indent="0" algn="l" rtl="0">
              <a:spcBef>
                <a:spcPts val="360"/>
              </a:spcBef>
              <a:spcAft>
                <a:spcPts val="0"/>
              </a:spcAft>
              <a:buNone/>
            </a:pPr>
            <a:endParaRPr/>
          </a:p>
        </p:txBody>
      </p:sp>
      <p:sp>
        <p:nvSpPr>
          <p:cNvPr id="319" name="Google Shape;319;p32"/>
          <p:cNvSpPr txBox="1">
            <a:spLocks noGrp="1"/>
          </p:cNvSpPr>
          <p:nvPr>
            <p:ph type="body" idx="2"/>
          </p:nvPr>
        </p:nvSpPr>
        <p:spPr>
          <a:xfrm>
            <a:off x="11125" y="41275"/>
            <a:ext cx="7592400" cy="7779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Starting TigerGraph Server and TigerGraph Studio</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3"/>
          <p:cNvSpPr txBox="1">
            <a:spLocks noGrp="1"/>
          </p:cNvSpPr>
          <p:nvPr>
            <p:ph type="body" idx="2"/>
          </p:nvPr>
        </p:nvSpPr>
        <p:spPr>
          <a:xfrm>
            <a:off x="11113" y="41275"/>
            <a:ext cx="7380300" cy="777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EF7521"/>
              </a:buClr>
              <a:buSzPts val="2400"/>
              <a:buNone/>
            </a:pPr>
            <a:r>
              <a:rPr lang="en-US"/>
              <a:t>Categories of Algorithms</a:t>
            </a:r>
            <a:endParaRPr/>
          </a:p>
        </p:txBody>
      </p:sp>
      <p:grpSp>
        <p:nvGrpSpPr>
          <p:cNvPr id="326" name="Google Shape;326;p33"/>
          <p:cNvGrpSpPr/>
          <p:nvPr/>
        </p:nvGrpSpPr>
        <p:grpSpPr>
          <a:xfrm>
            <a:off x="2336298" y="926458"/>
            <a:ext cx="1828803" cy="1749600"/>
            <a:chOff x="3231572" y="3063689"/>
            <a:chExt cx="1828803" cy="1749600"/>
          </a:xfrm>
        </p:grpSpPr>
        <p:sp>
          <p:nvSpPr>
            <p:cNvPr id="327" name="Google Shape;327;p33"/>
            <p:cNvSpPr/>
            <p:nvPr/>
          </p:nvSpPr>
          <p:spPr>
            <a:xfrm>
              <a:off x="3231575" y="3063689"/>
              <a:ext cx="1828800" cy="1749600"/>
            </a:xfrm>
            <a:prstGeom prst="rect">
              <a:avLst/>
            </a:prstGeom>
            <a:solidFill>
              <a:srgbClr val="FFFFFF"/>
            </a:solidFill>
            <a:ln w="9525" cap="flat" cmpd="sng">
              <a:solidFill>
                <a:srgbClr val="A5A5A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3"/>
            <p:cNvSpPr txBox="1"/>
            <p:nvPr/>
          </p:nvSpPr>
          <p:spPr>
            <a:xfrm>
              <a:off x="3231572" y="3065418"/>
              <a:ext cx="1828800" cy="47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Pathfinding</a:t>
              </a:r>
              <a:endParaRPr sz="1200">
                <a:solidFill>
                  <a:srgbClr val="000000"/>
                </a:solidFill>
                <a:latin typeface="Calibri"/>
                <a:ea typeface="Calibri"/>
                <a:cs typeface="Calibri"/>
                <a:sym typeface="Calibri"/>
              </a:endParaRPr>
            </a:p>
            <a:p>
              <a:pPr marL="0" lvl="0" indent="0" algn="l" rtl="0">
                <a:spcBef>
                  <a:spcPts val="0"/>
                </a:spcBef>
                <a:spcAft>
                  <a:spcPts val="0"/>
                </a:spcAft>
                <a:buNone/>
              </a:pPr>
              <a:r>
                <a:rPr lang="en-US" sz="1200">
                  <a:solidFill>
                    <a:srgbClr val="000000"/>
                  </a:solidFill>
                  <a:latin typeface="Calibri"/>
                  <a:ea typeface="Calibri"/>
                  <a:cs typeface="Calibri"/>
                  <a:sym typeface="Calibri"/>
                </a:rPr>
                <a:t>Find distribution</a:t>
              </a:r>
              <a:endParaRPr sz="1200">
                <a:solidFill>
                  <a:srgbClr val="000000"/>
                </a:solidFill>
                <a:latin typeface="Calibri"/>
                <a:ea typeface="Calibri"/>
                <a:cs typeface="Calibri"/>
                <a:sym typeface="Calibri"/>
              </a:endParaRPr>
            </a:p>
            <a:p>
              <a:pPr marL="0" lvl="0" indent="0" algn="l" rtl="0">
                <a:spcBef>
                  <a:spcPts val="0"/>
                </a:spcBef>
                <a:spcAft>
                  <a:spcPts val="0"/>
                </a:spcAft>
                <a:buNone/>
              </a:pPr>
              <a:r>
                <a:rPr lang="en-US" sz="1200">
                  <a:solidFill>
                    <a:srgbClr val="000000"/>
                  </a:solidFill>
                  <a:latin typeface="Calibri"/>
                  <a:ea typeface="Calibri"/>
                  <a:cs typeface="Calibri"/>
                  <a:sym typeface="Calibri"/>
                </a:rPr>
                <a:t> problems, efficiencies</a:t>
              </a:r>
              <a:endParaRPr>
                <a:solidFill>
                  <a:srgbClr val="000000"/>
                </a:solidFill>
                <a:latin typeface="Calibri"/>
                <a:ea typeface="Calibri"/>
                <a:cs typeface="Calibri"/>
                <a:sym typeface="Calibri"/>
              </a:endParaRPr>
            </a:p>
          </p:txBody>
        </p:sp>
        <p:sp>
          <p:nvSpPr>
            <p:cNvPr id="329" name="Google Shape;329;p33"/>
            <p:cNvSpPr/>
            <p:nvPr/>
          </p:nvSpPr>
          <p:spPr>
            <a:xfrm>
              <a:off x="3388825" y="4100070"/>
              <a:ext cx="196800" cy="197100"/>
            </a:xfrm>
            <a:prstGeom prst="ellipse">
              <a:avLst/>
            </a:prstGeom>
            <a:solidFill>
              <a:srgbClr val="FFFFFF"/>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sp>
          <p:nvSpPr>
            <p:cNvPr id="330" name="Google Shape;330;p33"/>
            <p:cNvSpPr/>
            <p:nvPr/>
          </p:nvSpPr>
          <p:spPr>
            <a:xfrm>
              <a:off x="3844538" y="3875432"/>
              <a:ext cx="196800" cy="197100"/>
            </a:xfrm>
            <a:prstGeom prst="ellipse">
              <a:avLst/>
            </a:prstGeom>
            <a:solidFill>
              <a:srgbClr val="FFE599"/>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sp>
          <p:nvSpPr>
            <p:cNvPr id="331" name="Google Shape;331;p33"/>
            <p:cNvSpPr/>
            <p:nvPr/>
          </p:nvSpPr>
          <p:spPr>
            <a:xfrm>
              <a:off x="4657700" y="3939132"/>
              <a:ext cx="196800" cy="197100"/>
            </a:xfrm>
            <a:prstGeom prst="ellipse">
              <a:avLst/>
            </a:prstGeom>
            <a:solidFill>
              <a:srgbClr val="F99F1A">
                <a:alpha val="80000"/>
              </a:srgbClr>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cxnSp>
          <p:nvCxnSpPr>
            <p:cNvPr id="332" name="Google Shape;332;p33"/>
            <p:cNvCxnSpPr/>
            <p:nvPr/>
          </p:nvCxnSpPr>
          <p:spPr>
            <a:xfrm>
              <a:off x="3487225" y="4297170"/>
              <a:ext cx="0" cy="0"/>
            </a:xfrm>
            <a:prstGeom prst="straightConnector1">
              <a:avLst/>
            </a:prstGeom>
            <a:noFill/>
            <a:ln w="9525" cap="flat" cmpd="sng">
              <a:solidFill>
                <a:srgbClr val="595959"/>
              </a:solidFill>
              <a:prstDash val="solid"/>
              <a:round/>
              <a:headEnd type="none" w="med" len="med"/>
              <a:tailEnd type="none" w="med" len="med"/>
            </a:ln>
          </p:spPr>
        </p:cxnSp>
        <p:sp>
          <p:nvSpPr>
            <p:cNvPr id="333" name="Google Shape;333;p33"/>
            <p:cNvSpPr/>
            <p:nvPr/>
          </p:nvSpPr>
          <p:spPr>
            <a:xfrm>
              <a:off x="3795650" y="4306457"/>
              <a:ext cx="196800" cy="197100"/>
            </a:xfrm>
            <a:prstGeom prst="ellipse">
              <a:avLst/>
            </a:prstGeom>
            <a:solidFill>
              <a:srgbClr val="FFE599"/>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sp>
          <p:nvSpPr>
            <p:cNvPr id="334" name="Google Shape;334;p33"/>
            <p:cNvSpPr/>
            <p:nvPr/>
          </p:nvSpPr>
          <p:spPr>
            <a:xfrm>
              <a:off x="4191900" y="3849332"/>
              <a:ext cx="196800" cy="197100"/>
            </a:xfrm>
            <a:prstGeom prst="ellipse">
              <a:avLst/>
            </a:prstGeom>
            <a:solidFill>
              <a:srgbClr val="FFE599"/>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sp>
          <p:nvSpPr>
            <p:cNvPr id="335" name="Google Shape;335;p33"/>
            <p:cNvSpPr/>
            <p:nvPr/>
          </p:nvSpPr>
          <p:spPr>
            <a:xfrm>
              <a:off x="4191900" y="4306457"/>
              <a:ext cx="196800" cy="197100"/>
            </a:xfrm>
            <a:prstGeom prst="ellipse">
              <a:avLst/>
            </a:prstGeom>
            <a:solidFill>
              <a:srgbClr val="FFE599"/>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sp>
          <p:nvSpPr>
            <p:cNvPr id="336" name="Google Shape;336;p33"/>
            <p:cNvSpPr/>
            <p:nvPr/>
          </p:nvSpPr>
          <p:spPr>
            <a:xfrm>
              <a:off x="4588150" y="4306457"/>
              <a:ext cx="196800" cy="197100"/>
            </a:xfrm>
            <a:prstGeom prst="ellipse">
              <a:avLst/>
            </a:prstGeom>
            <a:solidFill>
              <a:srgbClr val="FFE599"/>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cxnSp>
          <p:nvCxnSpPr>
            <p:cNvPr id="337" name="Google Shape;337;p33"/>
            <p:cNvCxnSpPr>
              <a:stCxn id="329" idx="7"/>
              <a:endCxn id="330" idx="2"/>
            </p:cNvCxnSpPr>
            <p:nvPr/>
          </p:nvCxnSpPr>
          <p:spPr>
            <a:xfrm rot="10800000" flipH="1">
              <a:off x="3556804" y="3973835"/>
              <a:ext cx="287700" cy="155100"/>
            </a:xfrm>
            <a:prstGeom prst="straightConnector1">
              <a:avLst/>
            </a:prstGeom>
            <a:noFill/>
            <a:ln w="9525" cap="flat" cmpd="sng">
              <a:solidFill>
                <a:srgbClr val="595959"/>
              </a:solidFill>
              <a:prstDash val="solid"/>
              <a:round/>
              <a:headEnd type="none" w="med" len="med"/>
              <a:tailEnd type="triangle" w="med" len="med"/>
            </a:ln>
          </p:spPr>
        </p:cxnSp>
        <p:cxnSp>
          <p:nvCxnSpPr>
            <p:cNvPr id="338" name="Google Shape;338;p33"/>
            <p:cNvCxnSpPr>
              <a:stCxn id="329" idx="5"/>
              <a:endCxn id="333" idx="2"/>
            </p:cNvCxnSpPr>
            <p:nvPr/>
          </p:nvCxnSpPr>
          <p:spPr>
            <a:xfrm>
              <a:off x="3556804" y="4268305"/>
              <a:ext cx="238800" cy="136800"/>
            </a:xfrm>
            <a:prstGeom prst="straightConnector1">
              <a:avLst/>
            </a:prstGeom>
            <a:noFill/>
            <a:ln w="9525" cap="flat" cmpd="sng">
              <a:solidFill>
                <a:srgbClr val="595959"/>
              </a:solidFill>
              <a:prstDash val="solid"/>
              <a:round/>
              <a:headEnd type="none" w="med" len="med"/>
              <a:tailEnd type="triangle" w="med" len="med"/>
            </a:ln>
          </p:spPr>
        </p:cxnSp>
        <p:cxnSp>
          <p:nvCxnSpPr>
            <p:cNvPr id="339" name="Google Shape;339;p33"/>
            <p:cNvCxnSpPr>
              <a:stCxn id="333" idx="6"/>
              <a:endCxn id="335" idx="2"/>
            </p:cNvCxnSpPr>
            <p:nvPr/>
          </p:nvCxnSpPr>
          <p:spPr>
            <a:xfrm>
              <a:off x="3992450" y="4405007"/>
              <a:ext cx="199500" cy="0"/>
            </a:xfrm>
            <a:prstGeom prst="straightConnector1">
              <a:avLst/>
            </a:prstGeom>
            <a:noFill/>
            <a:ln w="9525" cap="flat" cmpd="sng">
              <a:solidFill>
                <a:srgbClr val="595959"/>
              </a:solidFill>
              <a:prstDash val="solid"/>
              <a:round/>
              <a:headEnd type="none" w="med" len="med"/>
              <a:tailEnd type="triangle" w="med" len="med"/>
            </a:ln>
          </p:spPr>
        </p:cxnSp>
        <p:cxnSp>
          <p:nvCxnSpPr>
            <p:cNvPr id="340" name="Google Shape;340;p33"/>
            <p:cNvCxnSpPr>
              <a:stCxn id="335" idx="6"/>
              <a:endCxn id="336" idx="2"/>
            </p:cNvCxnSpPr>
            <p:nvPr/>
          </p:nvCxnSpPr>
          <p:spPr>
            <a:xfrm>
              <a:off x="4388700" y="4405007"/>
              <a:ext cx="199500" cy="0"/>
            </a:xfrm>
            <a:prstGeom prst="straightConnector1">
              <a:avLst/>
            </a:prstGeom>
            <a:noFill/>
            <a:ln w="9525" cap="flat" cmpd="sng">
              <a:solidFill>
                <a:srgbClr val="595959"/>
              </a:solidFill>
              <a:prstDash val="solid"/>
              <a:round/>
              <a:headEnd type="none" w="med" len="med"/>
              <a:tailEnd type="triangle" w="med" len="med"/>
            </a:ln>
          </p:spPr>
        </p:cxnSp>
        <p:cxnSp>
          <p:nvCxnSpPr>
            <p:cNvPr id="341" name="Google Shape;341;p33"/>
            <p:cNvCxnSpPr>
              <a:stCxn id="336" idx="0"/>
              <a:endCxn id="331" idx="4"/>
            </p:cNvCxnSpPr>
            <p:nvPr/>
          </p:nvCxnSpPr>
          <p:spPr>
            <a:xfrm rot="10800000" flipH="1">
              <a:off x="4686550" y="4136357"/>
              <a:ext cx="69600" cy="170100"/>
            </a:xfrm>
            <a:prstGeom prst="straightConnector1">
              <a:avLst/>
            </a:prstGeom>
            <a:noFill/>
            <a:ln w="9525" cap="flat" cmpd="sng">
              <a:solidFill>
                <a:srgbClr val="595959"/>
              </a:solidFill>
              <a:prstDash val="solid"/>
              <a:round/>
              <a:headEnd type="none" w="med" len="med"/>
              <a:tailEnd type="triangle" w="med" len="med"/>
            </a:ln>
          </p:spPr>
        </p:cxnSp>
        <p:cxnSp>
          <p:nvCxnSpPr>
            <p:cNvPr id="342" name="Google Shape;342;p33"/>
            <p:cNvCxnSpPr>
              <a:endCxn id="334" idx="2"/>
            </p:cNvCxnSpPr>
            <p:nvPr/>
          </p:nvCxnSpPr>
          <p:spPr>
            <a:xfrm rot="10800000" flipH="1">
              <a:off x="4041300" y="3947882"/>
              <a:ext cx="150600" cy="26400"/>
            </a:xfrm>
            <a:prstGeom prst="straightConnector1">
              <a:avLst/>
            </a:prstGeom>
            <a:noFill/>
            <a:ln w="9525" cap="flat" cmpd="sng">
              <a:solidFill>
                <a:srgbClr val="595959"/>
              </a:solidFill>
              <a:prstDash val="solid"/>
              <a:round/>
              <a:headEnd type="none" w="med" len="med"/>
              <a:tailEnd type="triangle" w="med" len="med"/>
            </a:ln>
          </p:spPr>
        </p:cxnSp>
        <p:cxnSp>
          <p:nvCxnSpPr>
            <p:cNvPr id="343" name="Google Shape;343;p33"/>
            <p:cNvCxnSpPr>
              <a:stCxn id="334" idx="6"/>
              <a:endCxn id="331" idx="1"/>
            </p:cNvCxnSpPr>
            <p:nvPr/>
          </p:nvCxnSpPr>
          <p:spPr>
            <a:xfrm>
              <a:off x="4388700" y="3947882"/>
              <a:ext cx="297900" cy="20100"/>
            </a:xfrm>
            <a:prstGeom prst="straightConnector1">
              <a:avLst/>
            </a:prstGeom>
            <a:noFill/>
            <a:ln w="9525" cap="flat" cmpd="sng">
              <a:solidFill>
                <a:srgbClr val="595959"/>
              </a:solidFill>
              <a:prstDash val="solid"/>
              <a:round/>
              <a:headEnd type="none" w="med" len="med"/>
              <a:tailEnd type="triangle" w="med" len="med"/>
            </a:ln>
          </p:spPr>
        </p:cxnSp>
        <p:cxnSp>
          <p:nvCxnSpPr>
            <p:cNvPr id="344" name="Google Shape;344;p33"/>
            <p:cNvCxnSpPr>
              <a:stCxn id="334" idx="4"/>
              <a:endCxn id="335" idx="0"/>
            </p:cNvCxnSpPr>
            <p:nvPr/>
          </p:nvCxnSpPr>
          <p:spPr>
            <a:xfrm>
              <a:off x="4290300" y="4046432"/>
              <a:ext cx="0" cy="260100"/>
            </a:xfrm>
            <a:prstGeom prst="straightConnector1">
              <a:avLst/>
            </a:prstGeom>
            <a:noFill/>
            <a:ln w="9525" cap="flat" cmpd="sng">
              <a:solidFill>
                <a:srgbClr val="595959"/>
              </a:solidFill>
              <a:prstDash val="solid"/>
              <a:round/>
              <a:headEnd type="none" w="med" len="med"/>
              <a:tailEnd type="triangle" w="med" len="med"/>
            </a:ln>
          </p:spPr>
        </p:cxnSp>
      </p:grpSp>
      <p:grpSp>
        <p:nvGrpSpPr>
          <p:cNvPr id="345" name="Google Shape;345;p33"/>
          <p:cNvGrpSpPr/>
          <p:nvPr/>
        </p:nvGrpSpPr>
        <p:grpSpPr>
          <a:xfrm>
            <a:off x="2336298" y="3009133"/>
            <a:ext cx="1828803" cy="1749600"/>
            <a:chOff x="3231572" y="1003189"/>
            <a:chExt cx="1828803" cy="1749600"/>
          </a:xfrm>
        </p:grpSpPr>
        <p:sp>
          <p:nvSpPr>
            <p:cNvPr id="346" name="Google Shape;346;p33"/>
            <p:cNvSpPr/>
            <p:nvPr/>
          </p:nvSpPr>
          <p:spPr>
            <a:xfrm>
              <a:off x="3231575" y="1003189"/>
              <a:ext cx="1828800" cy="1749600"/>
            </a:xfrm>
            <a:prstGeom prst="rect">
              <a:avLst/>
            </a:prstGeom>
            <a:solidFill>
              <a:srgbClr val="FFFFFF"/>
            </a:solidFill>
            <a:ln w="9525" cap="flat" cmpd="sng">
              <a:solidFill>
                <a:srgbClr val="A5A5A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3"/>
            <p:cNvSpPr txBox="1"/>
            <p:nvPr/>
          </p:nvSpPr>
          <p:spPr>
            <a:xfrm>
              <a:off x="3231572" y="1004918"/>
              <a:ext cx="1828800" cy="47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Community Detection</a:t>
              </a:r>
              <a:endParaRPr sz="1200">
                <a:solidFill>
                  <a:srgbClr val="000000"/>
                </a:solidFill>
                <a:latin typeface="Calibri"/>
                <a:ea typeface="Calibri"/>
                <a:cs typeface="Calibri"/>
                <a:sym typeface="Calibri"/>
              </a:endParaRPr>
            </a:p>
            <a:p>
              <a:pPr marL="0" lvl="0" indent="0" algn="l" rtl="0">
                <a:spcBef>
                  <a:spcPts val="0"/>
                </a:spcBef>
                <a:spcAft>
                  <a:spcPts val="0"/>
                </a:spcAft>
                <a:buNone/>
              </a:pPr>
              <a:r>
                <a:rPr lang="en-US" sz="1200">
                  <a:solidFill>
                    <a:srgbClr val="000000"/>
                  </a:solidFill>
                  <a:latin typeface="Calibri"/>
                  <a:ea typeface="Calibri"/>
                  <a:cs typeface="Calibri"/>
                  <a:sym typeface="Calibri"/>
                </a:rPr>
                <a:t>Finding things closely related to each other (friends, fraud)</a:t>
              </a:r>
              <a:endParaRPr>
                <a:solidFill>
                  <a:srgbClr val="000000"/>
                </a:solidFill>
                <a:latin typeface="Calibri"/>
                <a:ea typeface="Calibri"/>
                <a:cs typeface="Calibri"/>
                <a:sym typeface="Calibri"/>
              </a:endParaRPr>
            </a:p>
          </p:txBody>
        </p:sp>
        <p:sp>
          <p:nvSpPr>
            <p:cNvPr id="348" name="Google Shape;348;p33"/>
            <p:cNvSpPr/>
            <p:nvPr/>
          </p:nvSpPr>
          <p:spPr>
            <a:xfrm>
              <a:off x="3388825" y="2039570"/>
              <a:ext cx="196800" cy="197100"/>
            </a:xfrm>
            <a:prstGeom prst="ellipse">
              <a:avLst/>
            </a:prstGeom>
            <a:solidFill>
              <a:srgbClr val="FFE599"/>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sp>
          <p:nvSpPr>
            <p:cNvPr id="349" name="Google Shape;349;p33"/>
            <p:cNvSpPr/>
            <p:nvPr/>
          </p:nvSpPr>
          <p:spPr>
            <a:xfrm>
              <a:off x="4559275" y="1954645"/>
              <a:ext cx="196800" cy="197100"/>
            </a:xfrm>
            <a:prstGeom prst="ellipse">
              <a:avLst/>
            </a:prstGeom>
            <a:solidFill>
              <a:srgbClr val="F99F1A">
                <a:alpha val="80000"/>
              </a:srgbClr>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sp>
          <p:nvSpPr>
            <p:cNvPr id="350" name="Google Shape;350;p33"/>
            <p:cNvSpPr/>
            <p:nvPr/>
          </p:nvSpPr>
          <p:spPr>
            <a:xfrm>
              <a:off x="3388825" y="2350895"/>
              <a:ext cx="196800" cy="197100"/>
            </a:xfrm>
            <a:prstGeom prst="ellipse">
              <a:avLst/>
            </a:prstGeom>
            <a:solidFill>
              <a:srgbClr val="FFE599"/>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sp>
          <p:nvSpPr>
            <p:cNvPr id="351" name="Google Shape;351;p33"/>
            <p:cNvSpPr/>
            <p:nvPr/>
          </p:nvSpPr>
          <p:spPr>
            <a:xfrm>
              <a:off x="3647750" y="2098570"/>
              <a:ext cx="196800" cy="197100"/>
            </a:xfrm>
            <a:prstGeom prst="ellipse">
              <a:avLst/>
            </a:prstGeom>
            <a:solidFill>
              <a:srgbClr val="FFE599"/>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sp>
          <p:nvSpPr>
            <p:cNvPr id="352" name="Google Shape;352;p33"/>
            <p:cNvSpPr/>
            <p:nvPr/>
          </p:nvSpPr>
          <p:spPr>
            <a:xfrm>
              <a:off x="3700313" y="2436220"/>
              <a:ext cx="196800" cy="197100"/>
            </a:xfrm>
            <a:prstGeom prst="ellipse">
              <a:avLst/>
            </a:prstGeom>
            <a:solidFill>
              <a:srgbClr val="FFE599"/>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sp>
          <p:nvSpPr>
            <p:cNvPr id="353" name="Google Shape;353;p33"/>
            <p:cNvSpPr/>
            <p:nvPr/>
          </p:nvSpPr>
          <p:spPr>
            <a:xfrm>
              <a:off x="4315425" y="2186295"/>
              <a:ext cx="196800" cy="197100"/>
            </a:xfrm>
            <a:prstGeom prst="ellipse">
              <a:avLst/>
            </a:prstGeom>
            <a:solidFill>
              <a:srgbClr val="F99F1A">
                <a:alpha val="80000"/>
              </a:srgbClr>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sp>
          <p:nvSpPr>
            <p:cNvPr id="354" name="Google Shape;354;p33"/>
            <p:cNvSpPr/>
            <p:nvPr/>
          </p:nvSpPr>
          <p:spPr>
            <a:xfrm>
              <a:off x="4601950" y="2383395"/>
              <a:ext cx="196800" cy="197100"/>
            </a:xfrm>
            <a:prstGeom prst="ellipse">
              <a:avLst/>
            </a:prstGeom>
            <a:solidFill>
              <a:srgbClr val="F99F1A">
                <a:alpha val="80000"/>
              </a:srgbClr>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sp>
          <p:nvSpPr>
            <p:cNvPr id="355" name="Google Shape;355;p33"/>
            <p:cNvSpPr/>
            <p:nvPr/>
          </p:nvSpPr>
          <p:spPr>
            <a:xfrm>
              <a:off x="4756075" y="2169020"/>
              <a:ext cx="196800" cy="197100"/>
            </a:xfrm>
            <a:prstGeom prst="ellipse">
              <a:avLst/>
            </a:prstGeom>
            <a:solidFill>
              <a:srgbClr val="F99F1A">
                <a:alpha val="80000"/>
              </a:srgbClr>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sp>
          <p:nvSpPr>
            <p:cNvPr id="356" name="Google Shape;356;p33"/>
            <p:cNvSpPr/>
            <p:nvPr/>
          </p:nvSpPr>
          <p:spPr>
            <a:xfrm>
              <a:off x="4756075" y="1724070"/>
              <a:ext cx="196800" cy="197100"/>
            </a:xfrm>
            <a:prstGeom prst="ellipse">
              <a:avLst/>
            </a:prstGeom>
            <a:solidFill>
              <a:srgbClr val="F99F1A">
                <a:alpha val="80000"/>
              </a:srgbClr>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cxnSp>
          <p:nvCxnSpPr>
            <p:cNvPr id="357" name="Google Shape;357;p33"/>
            <p:cNvCxnSpPr>
              <a:stCxn id="356" idx="3"/>
              <a:endCxn id="349" idx="7"/>
            </p:cNvCxnSpPr>
            <p:nvPr/>
          </p:nvCxnSpPr>
          <p:spPr>
            <a:xfrm flipH="1">
              <a:off x="4727296" y="1892305"/>
              <a:ext cx="57600" cy="91200"/>
            </a:xfrm>
            <a:prstGeom prst="straightConnector1">
              <a:avLst/>
            </a:prstGeom>
            <a:noFill/>
            <a:ln w="9525" cap="flat" cmpd="sng">
              <a:solidFill>
                <a:srgbClr val="595959"/>
              </a:solidFill>
              <a:prstDash val="solid"/>
              <a:round/>
              <a:headEnd type="none" w="med" len="med"/>
              <a:tailEnd type="none" w="med" len="med"/>
            </a:ln>
          </p:spPr>
        </p:cxnSp>
        <p:cxnSp>
          <p:nvCxnSpPr>
            <p:cNvPr id="358" name="Google Shape;358;p33"/>
            <p:cNvCxnSpPr>
              <a:stCxn id="356" idx="4"/>
              <a:endCxn id="355" idx="0"/>
            </p:cNvCxnSpPr>
            <p:nvPr/>
          </p:nvCxnSpPr>
          <p:spPr>
            <a:xfrm>
              <a:off x="4854475" y="1921170"/>
              <a:ext cx="0" cy="247800"/>
            </a:xfrm>
            <a:prstGeom prst="straightConnector1">
              <a:avLst/>
            </a:prstGeom>
            <a:noFill/>
            <a:ln w="9525" cap="flat" cmpd="sng">
              <a:solidFill>
                <a:srgbClr val="595959"/>
              </a:solidFill>
              <a:prstDash val="solid"/>
              <a:round/>
              <a:headEnd type="none" w="med" len="med"/>
              <a:tailEnd type="none" w="med" len="med"/>
            </a:ln>
          </p:spPr>
        </p:cxnSp>
        <p:cxnSp>
          <p:nvCxnSpPr>
            <p:cNvPr id="359" name="Google Shape;359;p33"/>
            <p:cNvCxnSpPr>
              <a:stCxn id="355" idx="3"/>
              <a:endCxn id="354" idx="7"/>
            </p:cNvCxnSpPr>
            <p:nvPr/>
          </p:nvCxnSpPr>
          <p:spPr>
            <a:xfrm flipH="1">
              <a:off x="4769896" y="2337255"/>
              <a:ext cx="15000" cy="75000"/>
            </a:xfrm>
            <a:prstGeom prst="straightConnector1">
              <a:avLst/>
            </a:prstGeom>
            <a:noFill/>
            <a:ln w="9525" cap="flat" cmpd="sng">
              <a:solidFill>
                <a:srgbClr val="595959"/>
              </a:solidFill>
              <a:prstDash val="solid"/>
              <a:round/>
              <a:headEnd type="none" w="med" len="med"/>
              <a:tailEnd type="none" w="med" len="med"/>
            </a:ln>
          </p:spPr>
        </p:cxnSp>
        <p:cxnSp>
          <p:nvCxnSpPr>
            <p:cNvPr id="360" name="Google Shape;360;p33"/>
            <p:cNvCxnSpPr>
              <a:stCxn id="349" idx="3"/>
              <a:endCxn id="353" idx="7"/>
            </p:cNvCxnSpPr>
            <p:nvPr/>
          </p:nvCxnSpPr>
          <p:spPr>
            <a:xfrm flipH="1">
              <a:off x="4483396" y="2122880"/>
              <a:ext cx="104700" cy="92400"/>
            </a:xfrm>
            <a:prstGeom prst="straightConnector1">
              <a:avLst/>
            </a:prstGeom>
            <a:noFill/>
            <a:ln w="9525" cap="flat" cmpd="sng">
              <a:solidFill>
                <a:srgbClr val="595959"/>
              </a:solidFill>
              <a:prstDash val="solid"/>
              <a:round/>
              <a:headEnd type="none" w="med" len="med"/>
              <a:tailEnd type="none" w="med" len="med"/>
            </a:ln>
          </p:spPr>
        </p:cxnSp>
        <p:cxnSp>
          <p:nvCxnSpPr>
            <p:cNvPr id="361" name="Google Shape;361;p33"/>
            <p:cNvCxnSpPr>
              <a:stCxn id="349" idx="4"/>
              <a:endCxn id="354" idx="0"/>
            </p:cNvCxnSpPr>
            <p:nvPr/>
          </p:nvCxnSpPr>
          <p:spPr>
            <a:xfrm>
              <a:off x="4657675" y="2151745"/>
              <a:ext cx="42600" cy="231600"/>
            </a:xfrm>
            <a:prstGeom prst="straightConnector1">
              <a:avLst/>
            </a:prstGeom>
            <a:noFill/>
            <a:ln w="9525" cap="flat" cmpd="sng">
              <a:solidFill>
                <a:srgbClr val="595959"/>
              </a:solidFill>
              <a:prstDash val="solid"/>
              <a:round/>
              <a:headEnd type="none" w="med" len="med"/>
              <a:tailEnd type="none" w="med" len="med"/>
            </a:ln>
          </p:spPr>
        </p:cxnSp>
        <p:cxnSp>
          <p:nvCxnSpPr>
            <p:cNvPr id="362" name="Google Shape;362;p33"/>
            <p:cNvCxnSpPr>
              <a:stCxn id="351" idx="4"/>
              <a:endCxn id="352" idx="0"/>
            </p:cNvCxnSpPr>
            <p:nvPr/>
          </p:nvCxnSpPr>
          <p:spPr>
            <a:xfrm>
              <a:off x="3746150" y="2295670"/>
              <a:ext cx="52500" cy="140700"/>
            </a:xfrm>
            <a:prstGeom prst="straightConnector1">
              <a:avLst/>
            </a:prstGeom>
            <a:noFill/>
            <a:ln w="9525" cap="flat" cmpd="sng">
              <a:solidFill>
                <a:srgbClr val="595959"/>
              </a:solidFill>
              <a:prstDash val="solid"/>
              <a:round/>
              <a:headEnd type="none" w="med" len="med"/>
              <a:tailEnd type="none" w="med" len="med"/>
            </a:ln>
          </p:spPr>
        </p:cxnSp>
        <p:cxnSp>
          <p:nvCxnSpPr>
            <p:cNvPr id="363" name="Google Shape;363;p33"/>
            <p:cNvCxnSpPr>
              <a:stCxn id="351" idx="3"/>
              <a:endCxn id="350" idx="7"/>
            </p:cNvCxnSpPr>
            <p:nvPr/>
          </p:nvCxnSpPr>
          <p:spPr>
            <a:xfrm flipH="1">
              <a:off x="3556871" y="2266805"/>
              <a:ext cx="119700" cy="113100"/>
            </a:xfrm>
            <a:prstGeom prst="straightConnector1">
              <a:avLst/>
            </a:prstGeom>
            <a:noFill/>
            <a:ln w="9525" cap="flat" cmpd="sng">
              <a:solidFill>
                <a:srgbClr val="595959"/>
              </a:solidFill>
              <a:prstDash val="solid"/>
              <a:round/>
              <a:headEnd type="none" w="med" len="med"/>
              <a:tailEnd type="none" w="med" len="med"/>
            </a:ln>
          </p:spPr>
        </p:cxnSp>
        <p:cxnSp>
          <p:nvCxnSpPr>
            <p:cNvPr id="364" name="Google Shape;364;p33"/>
            <p:cNvCxnSpPr>
              <a:stCxn id="351" idx="1"/>
              <a:endCxn id="348" idx="6"/>
            </p:cNvCxnSpPr>
            <p:nvPr/>
          </p:nvCxnSpPr>
          <p:spPr>
            <a:xfrm flipH="1">
              <a:off x="3585671" y="2127435"/>
              <a:ext cx="90900" cy="10800"/>
            </a:xfrm>
            <a:prstGeom prst="straightConnector1">
              <a:avLst/>
            </a:prstGeom>
            <a:noFill/>
            <a:ln w="9525" cap="flat" cmpd="sng">
              <a:solidFill>
                <a:srgbClr val="595959"/>
              </a:solidFill>
              <a:prstDash val="solid"/>
              <a:round/>
              <a:headEnd type="none" w="med" len="med"/>
              <a:tailEnd type="none" w="med" len="med"/>
            </a:ln>
          </p:spPr>
        </p:cxnSp>
        <p:cxnSp>
          <p:nvCxnSpPr>
            <p:cNvPr id="365" name="Google Shape;365;p33"/>
            <p:cNvCxnSpPr/>
            <p:nvPr/>
          </p:nvCxnSpPr>
          <p:spPr>
            <a:xfrm>
              <a:off x="3487225" y="2236670"/>
              <a:ext cx="0" cy="0"/>
            </a:xfrm>
            <a:prstGeom prst="straightConnector1">
              <a:avLst/>
            </a:prstGeom>
            <a:noFill/>
            <a:ln w="9525" cap="flat" cmpd="sng">
              <a:solidFill>
                <a:srgbClr val="595959"/>
              </a:solidFill>
              <a:prstDash val="solid"/>
              <a:round/>
              <a:headEnd type="none" w="med" len="med"/>
              <a:tailEnd type="none" w="med" len="med"/>
            </a:ln>
          </p:spPr>
        </p:cxnSp>
        <p:cxnSp>
          <p:nvCxnSpPr>
            <p:cNvPr id="366" name="Google Shape;366;p33"/>
            <p:cNvCxnSpPr>
              <a:stCxn id="348" idx="4"/>
              <a:endCxn id="350" idx="0"/>
            </p:cNvCxnSpPr>
            <p:nvPr/>
          </p:nvCxnSpPr>
          <p:spPr>
            <a:xfrm>
              <a:off x="3487225" y="2236670"/>
              <a:ext cx="0" cy="114300"/>
            </a:xfrm>
            <a:prstGeom prst="straightConnector1">
              <a:avLst/>
            </a:prstGeom>
            <a:noFill/>
            <a:ln w="9525" cap="flat" cmpd="sng">
              <a:solidFill>
                <a:srgbClr val="595959"/>
              </a:solidFill>
              <a:prstDash val="solid"/>
              <a:round/>
              <a:headEnd type="none" w="med" len="med"/>
              <a:tailEnd type="none" w="med" len="med"/>
            </a:ln>
          </p:spPr>
        </p:cxnSp>
        <p:cxnSp>
          <p:nvCxnSpPr>
            <p:cNvPr id="367" name="Google Shape;367;p33"/>
            <p:cNvCxnSpPr>
              <a:stCxn id="353" idx="2"/>
              <a:endCxn id="351" idx="6"/>
            </p:cNvCxnSpPr>
            <p:nvPr/>
          </p:nvCxnSpPr>
          <p:spPr>
            <a:xfrm rot="10800000">
              <a:off x="3844425" y="2197245"/>
              <a:ext cx="471000" cy="87600"/>
            </a:xfrm>
            <a:prstGeom prst="straightConnector1">
              <a:avLst/>
            </a:prstGeom>
            <a:noFill/>
            <a:ln w="9525" cap="flat" cmpd="sng">
              <a:solidFill>
                <a:srgbClr val="595959"/>
              </a:solidFill>
              <a:prstDash val="solid"/>
              <a:round/>
              <a:headEnd type="none" w="med" len="med"/>
              <a:tailEnd type="none" w="med" len="med"/>
            </a:ln>
          </p:spPr>
        </p:cxnSp>
      </p:grpSp>
      <p:grpSp>
        <p:nvGrpSpPr>
          <p:cNvPr id="368" name="Google Shape;368;p33"/>
          <p:cNvGrpSpPr/>
          <p:nvPr/>
        </p:nvGrpSpPr>
        <p:grpSpPr>
          <a:xfrm>
            <a:off x="4666523" y="3009133"/>
            <a:ext cx="1828803" cy="1749600"/>
            <a:chOff x="6078947" y="1003189"/>
            <a:chExt cx="1828803" cy="1749600"/>
          </a:xfrm>
        </p:grpSpPr>
        <p:sp>
          <p:nvSpPr>
            <p:cNvPr id="369" name="Google Shape;369;p33"/>
            <p:cNvSpPr/>
            <p:nvPr/>
          </p:nvSpPr>
          <p:spPr>
            <a:xfrm>
              <a:off x="6078950" y="1003189"/>
              <a:ext cx="1828800" cy="1749600"/>
            </a:xfrm>
            <a:prstGeom prst="rect">
              <a:avLst/>
            </a:prstGeom>
            <a:solidFill>
              <a:srgbClr val="FFFFFF"/>
            </a:solidFill>
            <a:ln w="9525" cap="flat" cmpd="sng">
              <a:solidFill>
                <a:srgbClr val="A5A5A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3"/>
            <p:cNvSpPr txBox="1"/>
            <p:nvPr/>
          </p:nvSpPr>
          <p:spPr>
            <a:xfrm>
              <a:off x="6078947" y="1004918"/>
              <a:ext cx="1828800" cy="47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000000"/>
                  </a:solidFill>
                  <a:latin typeface="Calibri"/>
                  <a:ea typeface="Calibri"/>
                  <a:cs typeface="Calibri"/>
                  <a:sym typeface="Calibri"/>
                </a:rPr>
                <a:t>Similarity</a:t>
              </a:r>
              <a:endParaRPr sz="1200">
                <a:solidFill>
                  <a:srgbClr val="000000"/>
                </a:solidFill>
                <a:latin typeface="Calibri"/>
                <a:ea typeface="Calibri"/>
                <a:cs typeface="Calibri"/>
                <a:sym typeface="Calibri"/>
              </a:endParaRPr>
            </a:p>
            <a:p>
              <a:pPr marL="0" lvl="0" indent="0" algn="l" rtl="0">
                <a:spcBef>
                  <a:spcPts val="0"/>
                </a:spcBef>
                <a:spcAft>
                  <a:spcPts val="0"/>
                </a:spcAft>
                <a:buNone/>
              </a:pPr>
              <a:r>
                <a:rPr lang="en-US" sz="1200">
                  <a:solidFill>
                    <a:srgbClr val="000000"/>
                  </a:solidFill>
                  <a:latin typeface="Calibri"/>
                  <a:ea typeface="Calibri"/>
                  <a:cs typeface="Calibri"/>
                  <a:sym typeface="Calibri"/>
                </a:rPr>
                <a:t>Similar paths or patterns</a:t>
              </a:r>
              <a:endParaRPr>
                <a:solidFill>
                  <a:srgbClr val="000000"/>
                </a:solidFill>
                <a:latin typeface="Calibri"/>
                <a:ea typeface="Calibri"/>
                <a:cs typeface="Calibri"/>
                <a:sym typeface="Calibri"/>
              </a:endParaRPr>
            </a:p>
          </p:txBody>
        </p:sp>
        <p:sp>
          <p:nvSpPr>
            <p:cNvPr id="371" name="Google Shape;371;p33"/>
            <p:cNvSpPr/>
            <p:nvPr/>
          </p:nvSpPr>
          <p:spPr>
            <a:xfrm>
              <a:off x="6512750" y="1597145"/>
              <a:ext cx="196800" cy="197100"/>
            </a:xfrm>
            <a:prstGeom prst="ellipse">
              <a:avLst/>
            </a:prstGeom>
            <a:solidFill>
              <a:srgbClr val="FFE599"/>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sp>
          <p:nvSpPr>
            <p:cNvPr id="372" name="Google Shape;372;p33"/>
            <p:cNvSpPr/>
            <p:nvPr/>
          </p:nvSpPr>
          <p:spPr>
            <a:xfrm>
              <a:off x="6315950" y="1886620"/>
              <a:ext cx="196800" cy="197100"/>
            </a:xfrm>
            <a:prstGeom prst="ellipse">
              <a:avLst/>
            </a:prstGeom>
            <a:solidFill>
              <a:srgbClr val="FFE599"/>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sp>
          <p:nvSpPr>
            <p:cNvPr id="373" name="Google Shape;373;p33"/>
            <p:cNvSpPr/>
            <p:nvPr/>
          </p:nvSpPr>
          <p:spPr>
            <a:xfrm>
              <a:off x="6734800" y="1816620"/>
              <a:ext cx="196800" cy="197100"/>
            </a:xfrm>
            <a:prstGeom prst="ellipse">
              <a:avLst/>
            </a:prstGeom>
            <a:solidFill>
              <a:srgbClr val="FFE599"/>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sp>
          <p:nvSpPr>
            <p:cNvPr id="374" name="Google Shape;374;p33"/>
            <p:cNvSpPr/>
            <p:nvPr/>
          </p:nvSpPr>
          <p:spPr>
            <a:xfrm>
              <a:off x="6541563" y="2098570"/>
              <a:ext cx="196800" cy="197100"/>
            </a:xfrm>
            <a:prstGeom prst="ellipse">
              <a:avLst/>
            </a:prstGeom>
            <a:solidFill>
              <a:srgbClr val="FFE599"/>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cxnSp>
          <p:nvCxnSpPr>
            <p:cNvPr id="375" name="Google Shape;375;p33"/>
            <p:cNvCxnSpPr/>
            <p:nvPr/>
          </p:nvCxnSpPr>
          <p:spPr>
            <a:xfrm>
              <a:off x="6549025" y="1915170"/>
              <a:ext cx="0" cy="0"/>
            </a:xfrm>
            <a:prstGeom prst="straightConnector1">
              <a:avLst/>
            </a:prstGeom>
            <a:noFill/>
            <a:ln w="9525" cap="flat" cmpd="sng">
              <a:solidFill>
                <a:srgbClr val="595959"/>
              </a:solidFill>
              <a:prstDash val="solid"/>
              <a:round/>
              <a:headEnd type="none" w="med" len="med"/>
              <a:tailEnd type="none" w="med" len="med"/>
            </a:ln>
          </p:spPr>
        </p:cxnSp>
        <p:cxnSp>
          <p:nvCxnSpPr>
            <p:cNvPr id="376" name="Google Shape;376;p33"/>
            <p:cNvCxnSpPr>
              <a:stCxn id="371" idx="3"/>
              <a:endCxn id="372" idx="7"/>
            </p:cNvCxnSpPr>
            <p:nvPr/>
          </p:nvCxnSpPr>
          <p:spPr>
            <a:xfrm flipH="1">
              <a:off x="6483971" y="1765380"/>
              <a:ext cx="57600" cy="150000"/>
            </a:xfrm>
            <a:prstGeom prst="straightConnector1">
              <a:avLst/>
            </a:prstGeom>
            <a:noFill/>
            <a:ln w="9525" cap="flat" cmpd="sng">
              <a:solidFill>
                <a:srgbClr val="595959"/>
              </a:solidFill>
              <a:prstDash val="solid"/>
              <a:round/>
              <a:headEnd type="none" w="med" len="med"/>
              <a:tailEnd type="none" w="med" len="med"/>
            </a:ln>
          </p:spPr>
        </p:cxnSp>
        <p:cxnSp>
          <p:nvCxnSpPr>
            <p:cNvPr id="377" name="Google Shape;377;p33"/>
            <p:cNvCxnSpPr>
              <a:stCxn id="372" idx="5"/>
              <a:endCxn id="374" idx="1"/>
            </p:cNvCxnSpPr>
            <p:nvPr/>
          </p:nvCxnSpPr>
          <p:spPr>
            <a:xfrm>
              <a:off x="6483929" y="2054855"/>
              <a:ext cx="86400" cy="72600"/>
            </a:xfrm>
            <a:prstGeom prst="straightConnector1">
              <a:avLst/>
            </a:prstGeom>
            <a:noFill/>
            <a:ln w="9525" cap="flat" cmpd="sng">
              <a:solidFill>
                <a:srgbClr val="595959"/>
              </a:solidFill>
              <a:prstDash val="solid"/>
              <a:round/>
              <a:headEnd type="none" w="med" len="med"/>
              <a:tailEnd type="none" w="med" len="med"/>
            </a:ln>
          </p:spPr>
        </p:cxnSp>
        <p:sp>
          <p:nvSpPr>
            <p:cNvPr id="378" name="Google Shape;378;p33"/>
            <p:cNvSpPr/>
            <p:nvPr/>
          </p:nvSpPr>
          <p:spPr>
            <a:xfrm>
              <a:off x="6525388" y="2417132"/>
              <a:ext cx="196800" cy="197100"/>
            </a:xfrm>
            <a:prstGeom prst="ellipse">
              <a:avLst/>
            </a:prstGeom>
            <a:solidFill>
              <a:srgbClr val="FFE599"/>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cxnSp>
          <p:nvCxnSpPr>
            <p:cNvPr id="379" name="Google Shape;379;p33"/>
            <p:cNvCxnSpPr>
              <a:stCxn id="374" idx="4"/>
              <a:endCxn id="378" idx="0"/>
            </p:cNvCxnSpPr>
            <p:nvPr/>
          </p:nvCxnSpPr>
          <p:spPr>
            <a:xfrm flipH="1">
              <a:off x="6623763" y="2295670"/>
              <a:ext cx="16200" cy="121500"/>
            </a:xfrm>
            <a:prstGeom prst="straightConnector1">
              <a:avLst/>
            </a:prstGeom>
            <a:noFill/>
            <a:ln w="9525" cap="flat" cmpd="sng">
              <a:solidFill>
                <a:srgbClr val="595959"/>
              </a:solidFill>
              <a:prstDash val="solid"/>
              <a:round/>
              <a:headEnd type="none" w="med" len="med"/>
              <a:tailEnd type="none" w="med" len="med"/>
            </a:ln>
          </p:spPr>
        </p:cxnSp>
        <p:cxnSp>
          <p:nvCxnSpPr>
            <p:cNvPr id="380" name="Google Shape;380;p33"/>
            <p:cNvCxnSpPr>
              <a:stCxn id="373" idx="3"/>
              <a:endCxn id="374" idx="7"/>
            </p:cNvCxnSpPr>
            <p:nvPr/>
          </p:nvCxnSpPr>
          <p:spPr>
            <a:xfrm flipH="1">
              <a:off x="6709621" y="1984855"/>
              <a:ext cx="54000" cy="142500"/>
            </a:xfrm>
            <a:prstGeom prst="straightConnector1">
              <a:avLst/>
            </a:prstGeom>
            <a:noFill/>
            <a:ln w="9525" cap="flat" cmpd="sng">
              <a:solidFill>
                <a:srgbClr val="595959"/>
              </a:solidFill>
              <a:prstDash val="solid"/>
              <a:round/>
              <a:headEnd type="none" w="med" len="med"/>
              <a:tailEnd type="none" w="med" len="med"/>
            </a:ln>
          </p:spPr>
        </p:cxnSp>
        <p:cxnSp>
          <p:nvCxnSpPr>
            <p:cNvPr id="381" name="Google Shape;381;p33"/>
            <p:cNvCxnSpPr>
              <a:stCxn id="371" idx="5"/>
              <a:endCxn id="373" idx="1"/>
            </p:cNvCxnSpPr>
            <p:nvPr/>
          </p:nvCxnSpPr>
          <p:spPr>
            <a:xfrm>
              <a:off x="6680729" y="1765380"/>
              <a:ext cx="82800" cy="80100"/>
            </a:xfrm>
            <a:prstGeom prst="straightConnector1">
              <a:avLst/>
            </a:prstGeom>
            <a:noFill/>
            <a:ln w="9525" cap="flat" cmpd="sng">
              <a:solidFill>
                <a:srgbClr val="595959"/>
              </a:solidFill>
              <a:prstDash val="solid"/>
              <a:round/>
              <a:headEnd type="none" w="med" len="med"/>
              <a:tailEnd type="none" w="med" len="med"/>
            </a:ln>
          </p:spPr>
        </p:cxnSp>
        <p:sp>
          <p:nvSpPr>
            <p:cNvPr id="382" name="Google Shape;382;p33"/>
            <p:cNvSpPr/>
            <p:nvPr/>
          </p:nvSpPr>
          <p:spPr>
            <a:xfrm>
              <a:off x="7291950" y="1597145"/>
              <a:ext cx="196800" cy="197100"/>
            </a:xfrm>
            <a:prstGeom prst="ellipse">
              <a:avLst/>
            </a:prstGeom>
            <a:solidFill>
              <a:srgbClr val="FFAE23"/>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sp>
          <p:nvSpPr>
            <p:cNvPr id="383" name="Google Shape;383;p33"/>
            <p:cNvSpPr/>
            <p:nvPr/>
          </p:nvSpPr>
          <p:spPr>
            <a:xfrm>
              <a:off x="7097363" y="1816620"/>
              <a:ext cx="196800" cy="197100"/>
            </a:xfrm>
            <a:prstGeom prst="ellipse">
              <a:avLst/>
            </a:prstGeom>
            <a:solidFill>
              <a:srgbClr val="FFAE23"/>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sp>
          <p:nvSpPr>
            <p:cNvPr id="384" name="Google Shape;384;p33"/>
            <p:cNvSpPr/>
            <p:nvPr/>
          </p:nvSpPr>
          <p:spPr>
            <a:xfrm>
              <a:off x="7514000" y="1816620"/>
              <a:ext cx="196800" cy="197100"/>
            </a:xfrm>
            <a:prstGeom prst="ellipse">
              <a:avLst/>
            </a:prstGeom>
            <a:solidFill>
              <a:srgbClr val="FFAE23"/>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sp>
          <p:nvSpPr>
            <p:cNvPr id="385" name="Google Shape;385;p33"/>
            <p:cNvSpPr/>
            <p:nvPr/>
          </p:nvSpPr>
          <p:spPr>
            <a:xfrm>
              <a:off x="7320763" y="2098570"/>
              <a:ext cx="196800" cy="197100"/>
            </a:xfrm>
            <a:prstGeom prst="ellipse">
              <a:avLst/>
            </a:prstGeom>
            <a:solidFill>
              <a:srgbClr val="FFAE23"/>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cxnSp>
          <p:nvCxnSpPr>
            <p:cNvPr id="386" name="Google Shape;386;p33"/>
            <p:cNvCxnSpPr>
              <a:stCxn id="382" idx="3"/>
              <a:endCxn id="383" idx="7"/>
            </p:cNvCxnSpPr>
            <p:nvPr/>
          </p:nvCxnSpPr>
          <p:spPr>
            <a:xfrm flipH="1">
              <a:off x="7265271" y="1765380"/>
              <a:ext cx="55500" cy="80100"/>
            </a:xfrm>
            <a:prstGeom prst="straightConnector1">
              <a:avLst/>
            </a:prstGeom>
            <a:noFill/>
            <a:ln w="9525" cap="flat" cmpd="sng">
              <a:solidFill>
                <a:srgbClr val="595959"/>
              </a:solidFill>
              <a:prstDash val="solid"/>
              <a:round/>
              <a:headEnd type="none" w="med" len="med"/>
              <a:tailEnd type="none" w="med" len="med"/>
            </a:ln>
          </p:spPr>
        </p:cxnSp>
        <p:cxnSp>
          <p:nvCxnSpPr>
            <p:cNvPr id="387" name="Google Shape;387;p33"/>
            <p:cNvCxnSpPr>
              <a:stCxn id="383" idx="5"/>
              <a:endCxn id="385" idx="1"/>
            </p:cNvCxnSpPr>
            <p:nvPr/>
          </p:nvCxnSpPr>
          <p:spPr>
            <a:xfrm>
              <a:off x="7265342" y="1984855"/>
              <a:ext cx="84300" cy="142500"/>
            </a:xfrm>
            <a:prstGeom prst="straightConnector1">
              <a:avLst/>
            </a:prstGeom>
            <a:noFill/>
            <a:ln w="9525" cap="flat" cmpd="sng">
              <a:solidFill>
                <a:srgbClr val="595959"/>
              </a:solidFill>
              <a:prstDash val="solid"/>
              <a:round/>
              <a:headEnd type="none" w="med" len="med"/>
              <a:tailEnd type="none" w="med" len="med"/>
            </a:ln>
          </p:spPr>
        </p:cxnSp>
        <p:sp>
          <p:nvSpPr>
            <p:cNvPr id="388" name="Google Shape;388;p33"/>
            <p:cNvSpPr/>
            <p:nvPr/>
          </p:nvSpPr>
          <p:spPr>
            <a:xfrm>
              <a:off x="7304588" y="2417132"/>
              <a:ext cx="196800" cy="197100"/>
            </a:xfrm>
            <a:prstGeom prst="ellipse">
              <a:avLst/>
            </a:prstGeom>
            <a:solidFill>
              <a:srgbClr val="FFAE23"/>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cxnSp>
          <p:nvCxnSpPr>
            <p:cNvPr id="389" name="Google Shape;389;p33"/>
            <p:cNvCxnSpPr>
              <a:stCxn id="385" idx="4"/>
              <a:endCxn id="388" idx="0"/>
            </p:cNvCxnSpPr>
            <p:nvPr/>
          </p:nvCxnSpPr>
          <p:spPr>
            <a:xfrm flipH="1">
              <a:off x="7402963" y="2295670"/>
              <a:ext cx="16200" cy="121500"/>
            </a:xfrm>
            <a:prstGeom prst="straightConnector1">
              <a:avLst/>
            </a:prstGeom>
            <a:noFill/>
            <a:ln w="9525" cap="flat" cmpd="sng">
              <a:solidFill>
                <a:srgbClr val="595959"/>
              </a:solidFill>
              <a:prstDash val="solid"/>
              <a:round/>
              <a:headEnd type="none" w="med" len="med"/>
              <a:tailEnd type="none" w="med" len="med"/>
            </a:ln>
          </p:spPr>
        </p:cxnSp>
        <p:cxnSp>
          <p:nvCxnSpPr>
            <p:cNvPr id="390" name="Google Shape;390;p33"/>
            <p:cNvCxnSpPr>
              <a:stCxn id="384" idx="3"/>
              <a:endCxn id="385" idx="7"/>
            </p:cNvCxnSpPr>
            <p:nvPr/>
          </p:nvCxnSpPr>
          <p:spPr>
            <a:xfrm flipH="1">
              <a:off x="7488821" y="1984855"/>
              <a:ext cx="54000" cy="142500"/>
            </a:xfrm>
            <a:prstGeom prst="straightConnector1">
              <a:avLst/>
            </a:prstGeom>
            <a:noFill/>
            <a:ln w="9525" cap="flat" cmpd="sng">
              <a:solidFill>
                <a:srgbClr val="595959"/>
              </a:solidFill>
              <a:prstDash val="solid"/>
              <a:round/>
              <a:headEnd type="none" w="med" len="med"/>
              <a:tailEnd type="none" w="med" len="med"/>
            </a:ln>
          </p:spPr>
        </p:cxnSp>
        <p:cxnSp>
          <p:nvCxnSpPr>
            <p:cNvPr id="391" name="Google Shape;391;p33"/>
            <p:cNvCxnSpPr>
              <a:stCxn id="382" idx="5"/>
              <a:endCxn id="384" idx="1"/>
            </p:cNvCxnSpPr>
            <p:nvPr/>
          </p:nvCxnSpPr>
          <p:spPr>
            <a:xfrm>
              <a:off x="7459929" y="1765380"/>
              <a:ext cx="82800" cy="80100"/>
            </a:xfrm>
            <a:prstGeom prst="straightConnector1">
              <a:avLst/>
            </a:prstGeom>
            <a:noFill/>
            <a:ln w="9525" cap="flat" cmpd="sng">
              <a:solidFill>
                <a:srgbClr val="595959"/>
              </a:solidFill>
              <a:prstDash val="solid"/>
              <a:round/>
              <a:headEnd type="none" w="med" len="med"/>
              <a:tailEnd type="none" w="med" len="med"/>
            </a:ln>
          </p:spPr>
        </p:cxnSp>
        <p:sp>
          <p:nvSpPr>
            <p:cNvPr id="392" name="Google Shape;392;p33"/>
            <p:cNvSpPr/>
            <p:nvPr/>
          </p:nvSpPr>
          <p:spPr>
            <a:xfrm>
              <a:off x="6990963" y="2195270"/>
              <a:ext cx="196800" cy="197100"/>
            </a:xfrm>
            <a:prstGeom prst="ellipse">
              <a:avLst/>
            </a:prstGeom>
            <a:solidFill>
              <a:srgbClr val="FFAE23"/>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cxnSp>
          <p:nvCxnSpPr>
            <p:cNvPr id="393" name="Google Shape;393;p33"/>
            <p:cNvCxnSpPr>
              <a:stCxn id="385" idx="2"/>
              <a:endCxn id="392" idx="6"/>
            </p:cNvCxnSpPr>
            <p:nvPr/>
          </p:nvCxnSpPr>
          <p:spPr>
            <a:xfrm flipH="1">
              <a:off x="7187863" y="2197120"/>
              <a:ext cx="132900" cy="96600"/>
            </a:xfrm>
            <a:prstGeom prst="straightConnector1">
              <a:avLst/>
            </a:prstGeom>
            <a:noFill/>
            <a:ln w="9525" cap="flat" cmpd="sng">
              <a:solidFill>
                <a:srgbClr val="595959"/>
              </a:solidFill>
              <a:prstDash val="solid"/>
              <a:round/>
              <a:headEnd type="none" w="med" len="med"/>
              <a:tailEnd type="none" w="med" len="med"/>
            </a:ln>
          </p:spPr>
        </p:cxnSp>
      </p:grpSp>
      <p:grpSp>
        <p:nvGrpSpPr>
          <p:cNvPr id="394" name="Google Shape;394;p33"/>
          <p:cNvGrpSpPr/>
          <p:nvPr/>
        </p:nvGrpSpPr>
        <p:grpSpPr>
          <a:xfrm>
            <a:off x="4666523" y="926458"/>
            <a:ext cx="1828803" cy="1749600"/>
            <a:chOff x="6078947" y="3063689"/>
            <a:chExt cx="1828803" cy="1749600"/>
          </a:xfrm>
        </p:grpSpPr>
        <p:sp>
          <p:nvSpPr>
            <p:cNvPr id="395" name="Google Shape;395;p33"/>
            <p:cNvSpPr/>
            <p:nvPr/>
          </p:nvSpPr>
          <p:spPr>
            <a:xfrm>
              <a:off x="6078950" y="3063689"/>
              <a:ext cx="1828800" cy="1749600"/>
            </a:xfrm>
            <a:prstGeom prst="rect">
              <a:avLst/>
            </a:prstGeom>
            <a:solidFill>
              <a:srgbClr val="FFFFFF"/>
            </a:solidFill>
            <a:ln w="9525" cap="flat" cmpd="sng">
              <a:solidFill>
                <a:srgbClr val="A5A5A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txBox="1"/>
            <p:nvPr/>
          </p:nvSpPr>
          <p:spPr>
            <a:xfrm>
              <a:off x="6078947" y="3065418"/>
              <a:ext cx="1828800" cy="47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000000"/>
                  </a:solidFill>
                  <a:latin typeface="Calibri"/>
                  <a:ea typeface="Calibri"/>
                  <a:cs typeface="Calibri"/>
                  <a:sym typeface="Calibri"/>
                </a:rPr>
                <a:t>Centrality</a:t>
              </a:r>
              <a:endParaRPr sz="1200">
                <a:solidFill>
                  <a:srgbClr val="000000"/>
                </a:solidFill>
                <a:latin typeface="Calibri"/>
                <a:ea typeface="Calibri"/>
                <a:cs typeface="Calibri"/>
                <a:sym typeface="Calibri"/>
              </a:endParaRPr>
            </a:p>
            <a:p>
              <a:pPr marL="0" lvl="0" indent="0" algn="l" rtl="0">
                <a:spcBef>
                  <a:spcPts val="0"/>
                </a:spcBef>
                <a:spcAft>
                  <a:spcPts val="0"/>
                </a:spcAft>
                <a:buNone/>
              </a:pPr>
              <a:r>
                <a:rPr lang="en-US" sz="1200">
                  <a:solidFill>
                    <a:srgbClr val="000000"/>
                  </a:solidFill>
                  <a:latin typeface="Calibri"/>
                  <a:ea typeface="Calibri"/>
                  <a:cs typeface="Calibri"/>
                  <a:sym typeface="Calibri"/>
                </a:rPr>
                <a:t>Which nodes are the most connected or relevant</a:t>
              </a:r>
              <a:endParaRPr>
                <a:solidFill>
                  <a:srgbClr val="000000"/>
                </a:solidFill>
                <a:latin typeface="Calibri"/>
                <a:ea typeface="Calibri"/>
                <a:cs typeface="Calibri"/>
                <a:sym typeface="Calibri"/>
              </a:endParaRPr>
            </a:p>
          </p:txBody>
        </p:sp>
        <p:sp>
          <p:nvSpPr>
            <p:cNvPr id="397" name="Google Shape;397;p33"/>
            <p:cNvSpPr/>
            <p:nvPr/>
          </p:nvSpPr>
          <p:spPr>
            <a:xfrm>
              <a:off x="7002300" y="4160632"/>
              <a:ext cx="196800" cy="197100"/>
            </a:xfrm>
            <a:prstGeom prst="ellipse">
              <a:avLst/>
            </a:prstGeom>
            <a:solidFill>
              <a:srgbClr val="FFFFFF"/>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sp>
          <p:nvSpPr>
            <p:cNvPr id="398" name="Google Shape;398;p33"/>
            <p:cNvSpPr/>
            <p:nvPr/>
          </p:nvSpPr>
          <p:spPr>
            <a:xfrm>
              <a:off x="6627738" y="3987882"/>
              <a:ext cx="196800" cy="197100"/>
            </a:xfrm>
            <a:prstGeom prst="ellipse">
              <a:avLst/>
            </a:prstGeom>
            <a:solidFill>
              <a:srgbClr val="FFE599"/>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sp>
          <p:nvSpPr>
            <p:cNvPr id="399" name="Google Shape;399;p33"/>
            <p:cNvSpPr/>
            <p:nvPr/>
          </p:nvSpPr>
          <p:spPr>
            <a:xfrm>
              <a:off x="7505075" y="3939132"/>
              <a:ext cx="196800" cy="197100"/>
            </a:xfrm>
            <a:prstGeom prst="ellipse">
              <a:avLst/>
            </a:prstGeom>
            <a:solidFill>
              <a:srgbClr val="F99F1A">
                <a:alpha val="80000"/>
              </a:srgbClr>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cxnSp>
          <p:nvCxnSpPr>
            <p:cNvPr id="400" name="Google Shape;400;p33"/>
            <p:cNvCxnSpPr/>
            <p:nvPr/>
          </p:nvCxnSpPr>
          <p:spPr>
            <a:xfrm>
              <a:off x="6334600" y="4297170"/>
              <a:ext cx="0" cy="0"/>
            </a:xfrm>
            <a:prstGeom prst="straightConnector1">
              <a:avLst/>
            </a:prstGeom>
            <a:noFill/>
            <a:ln w="9525" cap="flat" cmpd="sng">
              <a:solidFill>
                <a:srgbClr val="595959"/>
              </a:solidFill>
              <a:prstDash val="solid"/>
              <a:round/>
              <a:headEnd type="none" w="med" len="med"/>
              <a:tailEnd type="none" w="med" len="med"/>
            </a:ln>
          </p:spPr>
        </p:cxnSp>
        <p:sp>
          <p:nvSpPr>
            <p:cNvPr id="401" name="Google Shape;401;p33"/>
            <p:cNvSpPr/>
            <p:nvPr/>
          </p:nvSpPr>
          <p:spPr>
            <a:xfrm>
              <a:off x="6643025" y="4306457"/>
              <a:ext cx="196800" cy="197100"/>
            </a:xfrm>
            <a:prstGeom prst="ellipse">
              <a:avLst/>
            </a:prstGeom>
            <a:solidFill>
              <a:srgbClr val="FFE599"/>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sp>
          <p:nvSpPr>
            <p:cNvPr id="402" name="Google Shape;402;p33"/>
            <p:cNvSpPr/>
            <p:nvPr/>
          </p:nvSpPr>
          <p:spPr>
            <a:xfrm>
              <a:off x="7039275" y="3849332"/>
              <a:ext cx="196800" cy="197100"/>
            </a:xfrm>
            <a:prstGeom prst="ellipse">
              <a:avLst/>
            </a:prstGeom>
            <a:solidFill>
              <a:srgbClr val="FFE599"/>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sp>
          <p:nvSpPr>
            <p:cNvPr id="403" name="Google Shape;403;p33"/>
            <p:cNvSpPr/>
            <p:nvPr/>
          </p:nvSpPr>
          <p:spPr>
            <a:xfrm>
              <a:off x="7002300" y="4471907"/>
              <a:ext cx="196800" cy="197100"/>
            </a:xfrm>
            <a:prstGeom prst="ellipse">
              <a:avLst/>
            </a:prstGeom>
            <a:solidFill>
              <a:srgbClr val="FFE599"/>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sp>
          <p:nvSpPr>
            <p:cNvPr id="404" name="Google Shape;404;p33"/>
            <p:cNvSpPr/>
            <p:nvPr/>
          </p:nvSpPr>
          <p:spPr>
            <a:xfrm>
              <a:off x="7435525" y="4306457"/>
              <a:ext cx="196800" cy="197100"/>
            </a:xfrm>
            <a:prstGeom prst="ellipse">
              <a:avLst/>
            </a:prstGeom>
            <a:solidFill>
              <a:srgbClr val="FFE599"/>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sp>
          <p:nvSpPr>
            <p:cNvPr id="405" name="Google Shape;405;p33"/>
            <p:cNvSpPr/>
            <p:nvPr/>
          </p:nvSpPr>
          <p:spPr>
            <a:xfrm>
              <a:off x="6240100" y="4015157"/>
              <a:ext cx="196800" cy="197100"/>
            </a:xfrm>
            <a:prstGeom prst="ellipse">
              <a:avLst/>
            </a:prstGeom>
            <a:solidFill>
              <a:srgbClr val="F99F1A">
                <a:alpha val="80000"/>
              </a:srgbClr>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sp>
          <p:nvSpPr>
            <p:cNvPr id="406" name="Google Shape;406;p33"/>
            <p:cNvSpPr/>
            <p:nvPr/>
          </p:nvSpPr>
          <p:spPr>
            <a:xfrm>
              <a:off x="6283750" y="4382057"/>
              <a:ext cx="196800" cy="197100"/>
            </a:xfrm>
            <a:prstGeom prst="ellipse">
              <a:avLst/>
            </a:prstGeom>
            <a:solidFill>
              <a:srgbClr val="F99F1A">
                <a:alpha val="80000"/>
              </a:srgbClr>
            </a:solidFill>
            <a:ln w="19050" cap="flat" cmpd="sng">
              <a:solidFill>
                <a:srgbClr val="FFAB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000">
                <a:latin typeface="Calibri"/>
                <a:ea typeface="Calibri"/>
                <a:cs typeface="Calibri"/>
                <a:sym typeface="Calibri"/>
              </a:endParaRPr>
            </a:p>
          </p:txBody>
        </p:sp>
        <p:cxnSp>
          <p:nvCxnSpPr>
            <p:cNvPr id="407" name="Google Shape;407;p33"/>
            <p:cNvCxnSpPr>
              <a:stCxn id="402" idx="4"/>
              <a:endCxn id="397" idx="0"/>
            </p:cNvCxnSpPr>
            <p:nvPr/>
          </p:nvCxnSpPr>
          <p:spPr>
            <a:xfrm flipH="1">
              <a:off x="7100775" y="4046432"/>
              <a:ext cx="36900" cy="114300"/>
            </a:xfrm>
            <a:prstGeom prst="straightConnector1">
              <a:avLst/>
            </a:prstGeom>
            <a:noFill/>
            <a:ln w="9525" cap="flat" cmpd="sng">
              <a:solidFill>
                <a:srgbClr val="595959"/>
              </a:solidFill>
              <a:prstDash val="solid"/>
              <a:round/>
              <a:headEnd type="none" w="med" len="med"/>
              <a:tailEnd type="none" w="med" len="med"/>
            </a:ln>
          </p:spPr>
        </p:cxnSp>
        <p:cxnSp>
          <p:nvCxnSpPr>
            <p:cNvPr id="408" name="Google Shape;408;p33"/>
            <p:cNvCxnSpPr>
              <a:stCxn id="399" idx="3"/>
              <a:endCxn id="397" idx="7"/>
            </p:cNvCxnSpPr>
            <p:nvPr/>
          </p:nvCxnSpPr>
          <p:spPr>
            <a:xfrm flipH="1">
              <a:off x="7170296" y="4107368"/>
              <a:ext cx="363600" cy="82200"/>
            </a:xfrm>
            <a:prstGeom prst="straightConnector1">
              <a:avLst/>
            </a:prstGeom>
            <a:noFill/>
            <a:ln w="9525" cap="flat" cmpd="sng">
              <a:solidFill>
                <a:srgbClr val="595959"/>
              </a:solidFill>
              <a:prstDash val="solid"/>
              <a:round/>
              <a:headEnd type="none" w="med" len="med"/>
              <a:tailEnd type="none" w="med" len="med"/>
            </a:ln>
          </p:spPr>
        </p:cxnSp>
        <p:cxnSp>
          <p:nvCxnSpPr>
            <p:cNvPr id="409" name="Google Shape;409;p33"/>
            <p:cNvCxnSpPr>
              <a:stCxn id="404" idx="2"/>
              <a:endCxn id="397" idx="5"/>
            </p:cNvCxnSpPr>
            <p:nvPr/>
          </p:nvCxnSpPr>
          <p:spPr>
            <a:xfrm rot="10800000">
              <a:off x="7170325" y="4328807"/>
              <a:ext cx="265200" cy="76200"/>
            </a:xfrm>
            <a:prstGeom prst="straightConnector1">
              <a:avLst/>
            </a:prstGeom>
            <a:noFill/>
            <a:ln w="9525" cap="flat" cmpd="sng">
              <a:solidFill>
                <a:srgbClr val="595959"/>
              </a:solidFill>
              <a:prstDash val="solid"/>
              <a:round/>
              <a:headEnd type="none" w="med" len="med"/>
              <a:tailEnd type="none" w="med" len="med"/>
            </a:ln>
          </p:spPr>
        </p:cxnSp>
        <p:cxnSp>
          <p:nvCxnSpPr>
            <p:cNvPr id="410" name="Google Shape;410;p33"/>
            <p:cNvCxnSpPr>
              <a:stCxn id="398" idx="5"/>
              <a:endCxn id="397" idx="1"/>
            </p:cNvCxnSpPr>
            <p:nvPr/>
          </p:nvCxnSpPr>
          <p:spPr>
            <a:xfrm>
              <a:off x="6795717" y="4156118"/>
              <a:ext cx="235500" cy="33300"/>
            </a:xfrm>
            <a:prstGeom prst="straightConnector1">
              <a:avLst/>
            </a:prstGeom>
            <a:noFill/>
            <a:ln w="9525" cap="flat" cmpd="sng">
              <a:solidFill>
                <a:srgbClr val="595959"/>
              </a:solidFill>
              <a:prstDash val="solid"/>
              <a:round/>
              <a:headEnd type="none" w="med" len="med"/>
              <a:tailEnd type="none" w="med" len="med"/>
            </a:ln>
          </p:spPr>
        </p:cxnSp>
        <p:cxnSp>
          <p:nvCxnSpPr>
            <p:cNvPr id="411" name="Google Shape;411;p33"/>
            <p:cNvCxnSpPr>
              <a:stCxn id="401" idx="6"/>
              <a:endCxn id="397" idx="3"/>
            </p:cNvCxnSpPr>
            <p:nvPr/>
          </p:nvCxnSpPr>
          <p:spPr>
            <a:xfrm rot="10800000" flipH="1">
              <a:off x="6839825" y="4328807"/>
              <a:ext cx="191400" cy="76200"/>
            </a:xfrm>
            <a:prstGeom prst="straightConnector1">
              <a:avLst/>
            </a:prstGeom>
            <a:noFill/>
            <a:ln w="9525" cap="flat" cmpd="sng">
              <a:solidFill>
                <a:srgbClr val="595959"/>
              </a:solidFill>
              <a:prstDash val="solid"/>
              <a:round/>
              <a:headEnd type="none" w="med" len="med"/>
              <a:tailEnd type="none" w="med" len="med"/>
            </a:ln>
          </p:spPr>
        </p:cxnSp>
        <p:cxnSp>
          <p:nvCxnSpPr>
            <p:cNvPr id="412" name="Google Shape;412;p33"/>
            <p:cNvCxnSpPr>
              <a:stCxn id="403" idx="0"/>
              <a:endCxn id="397" idx="4"/>
            </p:cNvCxnSpPr>
            <p:nvPr/>
          </p:nvCxnSpPr>
          <p:spPr>
            <a:xfrm rot="10800000">
              <a:off x="7100700" y="4357607"/>
              <a:ext cx="0" cy="114300"/>
            </a:xfrm>
            <a:prstGeom prst="straightConnector1">
              <a:avLst/>
            </a:prstGeom>
            <a:noFill/>
            <a:ln w="9525" cap="flat" cmpd="sng">
              <a:solidFill>
                <a:srgbClr val="595959"/>
              </a:solidFill>
              <a:prstDash val="solid"/>
              <a:round/>
              <a:headEnd type="none" w="med" len="med"/>
              <a:tailEnd type="none" w="med" len="med"/>
            </a:ln>
          </p:spPr>
        </p:cxnSp>
        <p:cxnSp>
          <p:nvCxnSpPr>
            <p:cNvPr id="413" name="Google Shape;413;p33"/>
            <p:cNvCxnSpPr>
              <a:stCxn id="405" idx="5"/>
              <a:endCxn id="398" idx="3"/>
            </p:cNvCxnSpPr>
            <p:nvPr/>
          </p:nvCxnSpPr>
          <p:spPr>
            <a:xfrm rot="10800000" flipH="1">
              <a:off x="6408079" y="4156093"/>
              <a:ext cx="248400" cy="27300"/>
            </a:xfrm>
            <a:prstGeom prst="straightConnector1">
              <a:avLst/>
            </a:prstGeom>
            <a:noFill/>
            <a:ln w="9525" cap="flat" cmpd="sng">
              <a:solidFill>
                <a:srgbClr val="595959"/>
              </a:solidFill>
              <a:prstDash val="solid"/>
              <a:round/>
              <a:headEnd type="none" w="med" len="med"/>
              <a:tailEnd type="none" w="med" len="med"/>
            </a:ln>
          </p:spPr>
        </p:cxnSp>
        <p:cxnSp>
          <p:nvCxnSpPr>
            <p:cNvPr id="414" name="Google Shape;414;p33"/>
            <p:cNvCxnSpPr>
              <a:stCxn id="406" idx="7"/>
              <a:endCxn id="401" idx="3"/>
            </p:cNvCxnSpPr>
            <p:nvPr/>
          </p:nvCxnSpPr>
          <p:spPr>
            <a:xfrm>
              <a:off x="6451729" y="4410922"/>
              <a:ext cx="220200" cy="63900"/>
            </a:xfrm>
            <a:prstGeom prst="straightConnector1">
              <a:avLst/>
            </a:prstGeom>
            <a:noFill/>
            <a:ln w="9525" cap="flat" cmpd="sng">
              <a:solidFill>
                <a:srgbClr val="595959"/>
              </a:solidFill>
              <a:prstDash val="solid"/>
              <a:round/>
              <a:headEnd type="none" w="med" len="med"/>
              <a:tailEnd type="none" w="med" len="med"/>
            </a:ln>
          </p:spPr>
        </p:cxnSp>
        <p:cxnSp>
          <p:nvCxnSpPr>
            <p:cNvPr id="415" name="Google Shape;415;p33"/>
            <p:cNvCxnSpPr>
              <a:stCxn id="401" idx="0"/>
              <a:endCxn id="398" idx="4"/>
            </p:cNvCxnSpPr>
            <p:nvPr/>
          </p:nvCxnSpPr>
          <p:spPr>
            <a:xfrm rot="10800000">
              <a:off x="6726125" y="4184957"/>
              <a:ext cx="15300" cy="121500"/>
            </a:xfrm>
            <a:prstGeom prst="straightConnector1">
              <a:avLst/>
            </a:prstGeom>
            <a:noFill/>
            <a:ln w="9525" cap="flat" cmpd="sng">
              <a:solidFill>
                <a:srgbClr val="595959"/>
              </a:solidFill>
              <a:prstDash val="solid"/>
              <a:round/>
              <a:headEnd type="none" w="med" len="med"/>
              <a:tailEnd type="none" w="med" len="med"/>
            </a:ln>
          </p:spPr>
        </p:cxn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34"/>
          <p:cNvSpPr txBox="1">
            <a:spLocks noGrp="1"/>
          </p:cNvSpPr>
          <p:nvPr>
            <p:ph type="body" idx="1"/>
          </p:nvPr>
        </p:nvSpPr>
        <p:spPr>
          <a:xfrm>
            <a:off x="881880" y="2571750"/>
            <a:ext cx="6052200" cy="838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None/>
            </a:pPr>
            <a:r>
              <a:rPr lang="en-US"/>
              <a:t>Pathfinding Algorithms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5"/>
          <p:cNvSpPr txBox="1">
            <a:spLocks noGrp="1"/>
          </p:cNvSpPr>
          <p:nvPr>
            <p:ph type="body" idx="2"/>
          </p:nvPr>
        </p:nvSpPr>
        <p:spPr>
          <a:xfrm>
            <a:off x="11113" y="41275"/>
            <a:ext cx="7380300" cy="777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EF7521"/>
              </a:buClr>
              <a:buSzPts val="2400"/>
              <a:buNone/>
            </a:pPr>
            <a:r>
              <a:rPr lang="en-US"/>
              <a:t>Path Finding Algorithms</a:t>
            </a:r>
            <a:endParaRPr/>
          </a:p>
        </p:txBody>
      </p:sp>
      <p:sp>
        <p:nvSpPr>
          <p:cNvPr id="428" name="Google Shape;428;p35"/>
          <p:cNvSpPr txBox="1"/>
          <p:nvPr/>
        </p:nvSpPr>
        <p:spPr>
          <a:xfrm>
            <a:off x="146076" y="1269213"/>
            <a:ext cx="5056200" cy="3416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1600">
                <a:solidFill>
                  <a:srgbClr val="595959"/>
                </a:solidFill>
                <a:latin typeface="Century Gothic"/>
                <a:ea typeface="Century Gothic"/>
                <a:cs typeface="Century Gothic"/>
                <a:sym typeface="Century Gothic"/>
              </a:rPr>
              <a:t>Path algorithms find the </a:t>
            </a:r>
            <a:r>
              <a:rPr lang="en-US" sz="1600" i="1">
                <a:solidFill>
                  <a:srgbClr val="595959"/>
                </a:solidFill>
                <a:latin typeface="Century Gothic"/>
                <a:ea typeface="Century Gothic"/>
                <a:cs typeface="Century Gothic"/>
                <a:sym typeface="Century Gothic"/>
              </a:rPr>
              <a:t>shortest path</a:t>
            </a:r>
            <a:r>
              <a:rPr lang="en-US" sz="1600">
                <a:solidFill>
                  <a:srgbClr val="595959"/>
                </a:solidFill>
                <a:latin typeface="Century Gothic"/>
                <a:ea typeface="Century Gothic"/>
                <a:cs typeface="Century Gothic"/>
                <a:sym typeface="Century Gothic"/>
              </a:rPr>
              <a:t> or evaluate the </a:t>
            </a:r>
            <a:r>
              <a:rPr lang="en-US" sz="1600" i="1">
                <a:solidFill>
                  <a:srgbClr val="595959"/>
                </a:solidFill>
                <a:latin typeface="Century Gothic"/>
                <a:ea typeface="Century Gothic"/>
                <a:cs typeface="Century Gothic"/>
                <a:sym typeface="Century Gothic"/>
              </a:rPr>
              <a:t>availability and quality of paths</a:t>
            </a:r>
            <a:endParaRPr sz="1600" i="1">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The path algorithms which will be covered include</a:t>
            </a:r>
            <a:endParaRPr sz="1600">
              <a:solidFill>
                <a:srgbClr val="595959"/>
              </a:solidFill>
              <a:latin typeface="Century Gothic"/>
              <a:ea typeface="Century Gothic"/>
              <a:cs typeface="Century Gothic"/>
              <a:sym typeface="Century Gothic"/>
            </a:endParaRPr>
          </a:p>
          <a:p>
            <a:pPr marL="457200" lvl="0" indent="-330200" algn="l" rtl="0">
              <a:lnSpc>
                <a:spcPct val="115000"/>
              </a:lnSpc>
              <a:spcBef>
                <a:spcPts val="1600"/>
              </a:spcBef>
              <a:spcAft>
                <a:spcPts val="0"/>
              </a:spcAft>
              <a:buClr>
                <a:srgbClr val="595959"/>
              </a:buClr>
              <a:buSzPts val="1600"/>
              <a:buFont typeface="Century Gothic"/>
              <a:buChar char="●"/>
            </a:pPr>
            <a:r>
              <a:rPr lang="en-US" sz="1600" b="1">
                <a:solidFill>
                  <a:srgbClr val="595959"/>
                </a:solidFill>
                <a:latin typeface="Century Gothic"/>
                <a:ea typeface="Century Gothic"/>
                <a:cs typeface="Century Gothic"/>
                <a:sym typeface="Century Gothic"/>
              </a:rPr>
              <a:t>Single-Source Shortest Path</a:t>
            </a:r>
            <a:endParaRPr sz="1600" b="1">
              <a:solidFill>
                <a:srgbClr val="595959"/>
              </a:solidFill>
              <a:latin typeface="Century Gothic"/>
              <a:ea typeface="Century Gothic"/>
              <a:cs typeface="Century Gothic"/>
              <a:sym typeface="Century Gothic"/>
            </a:endParaRPr>
          </a:p>
          <a:p>
            <a:pPr marL="457200" lvl="0" indent="-330200" algn="l" rtl="0">
              <a:lnSpc>
                <a:spcPct val="115000"/>
              </a:lnSpc>
              <a:spcBef>
                <a:spcPts val="0"/>
              </a:spcBef>
              <a:spcAft>
                <a:spcPts val="0"/>
              </a:spcAft>
              <a:buClr>
                <a:srgbClr val="595959"/>
              </a:buClr>
              <a:buSzPts val="1600"/>
              <a:buFont typeface="Century Gothic"/>
              <a:buChar char="●"/>
            </a:pPr>
            <a:r>
              <a:rPr lang="en-US" sz="1600" b="1">
                <a:solidFill>
                  <a:srgbClr val="595959"/>
                </a:solidFill>
                <a:latin typeface="Century Gothic"/>
                <a:ea typeface="Century Gothic"/>
                <a:cs typeface="Century Gothic"/>
                <a:sym typeface="Century Gothic"/>
              </a:rPr>
              <a:t>All Pairs Shortest Path</a:t>
            </a:r>
            <a:endParaRPr sz="1600" b="1">
              <a:solidFill>
                <a:srgbClr val="595959"/>
              </a:solidFill>
              <a:latin typeface="Century Gothic"/>
              <a:ea typeface="Century Gothic"/>
              <a:cs typeface="Century Gothic"/>
              <a:sym typeface="Century Gothic"/>
            </a:endParaRPr>
          </a:p>
          <a:p>
            <a:pPr marL="457200" lvl="0" indent="-330200" algn="l" rtl="0">
              <a:lnSpc>
                <a:spcPct val="115000"/>
              </a:lnSpc>
              <a:spcBef>
                <a:spcPts val="0"/>
              </a:spcBef>
              <a:spcAft>
                <a:spcPts val="0"/>
              </a:spcAft>
              <a:buClr>
                <a:srgbClr val="595959"/>
              </a:buClr>
              <a:buSzPts val="1600"/>
              <a:buFont typeface="Century Gothic"/>
              <a:buChar char="●"/>
            </a:pPr>
            <a:r>
              <a:rPr lang="en-US" sz="1600" b="1">
                <a:solidFill>
                  <a:srgbClr val="595959"/>
                </a:solidFill>
                <a:latin typeface="Century Gothic"/>
                <a:ea typeface="Century Gothic"/>
                <a:cs typeface="Century Gothic"/>
                <a:sym typeface="Century Gothic"/>
              </a:rPr>
              <a:t>Minimum Weight Spanning Tree</a:t>
            </a:r>
            <a:endParaRPr sz="1600" b="1">
              <a:solidFill>
                <a:srgbClr val="595959"/>
              </a:solidFill>
              <a:latin typeface="Century Gothic"/>
              <a:ea typeface="Century Gothic"/>
              <a:cs typeface="Century Gothic"/>
              <a:sym typeface="Century Gothic"/>
            </a:endParaRPr>
          </a:p>
          <a:p>
            <a:pPr marL="457200" lvl="0" indent="-330200" algn="l" rtl="0">
              <a:lnSpc>
                <a:spcPct val="115000"/>
              </a:lnSpc>
              <a:spcBef>
                <a:spcPts val="0"/>
              </a:spcBef>
              <a:spcAft>
                <a:spcPts val="0"/>
              </a:spcAft>
              <a:buClr>
                <a:srgbClr val="595959"/>
              </a:buClr>
              <a:buSzPts val="1600"/>
              <a:buFont typeface="Century Gothic"/>
              <a:buChar char="●"/>
            </a:pPr>
            <a:r>
              <a:rPr lang="en-US" sz="1600" b="1">
                <a:solidFill>
                  <a:srgbClr val="595959"/>
                </a:solidFill>
                <a:latin typeface="Century Gothic"/>
                <a:ea typeface="Century Gothic"/>
                <a:cs typeface="Century Gothic"/>
                <a:sym typeface="Century Gothic"/>
              </a:rPr>
              <a:t>A*</a:t>
            </a:r>
            <a:endParaRPr sz="1600" b="1">
              <a:solidFill>
                <a:srgbClr val="595959"/>
              </a:solidFill>
              <a:latin typeface="Century Gothic"/>
              <a:ea typeface="Century Gothic"/>
              <a:cs typeface="Century Gothic"/>
              <a:sym typeface="Century Gothic"/>
            </a:endParaRPr>
          </a:p>
        </p:txBody>
      </p:sp>
      <p:pic>
        <p:nvPicPr>
          <p:cNvPr id="429" name="Google Shape;429;p35" descr="subway_2400x2867.jpg"/>
          <p:cNvPicPr preferRelativeResize="0"/>
          <p:nvPr/>
        </p:nvPicPr>
        <p:blipFill rotWithShape="1">
          <a:blip r:embed="rId3">
            <a:alphaModFix/>
          </a:blip>
          <a:srcRect l="5507" t="38179" r="54867" b="23129"/>
          <a:stretch/>
        </p:blipFill>
        <p:spPr>
          <a:xfrm>
            <a:off x="5357250" y="1309999"/>
            <a:ext cx="3321372" cy="333487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6"/>
          <p:cNvSpPr txBox="1">
            <a:spLocks noGrp="1"/>
          </p:cNvSpPr>
          <p:nvPr>
            <p:ph type="body" idx="2"/>
          </p:nvPr>
        </p:nvSpPr>
        <p:spPr>
          <a:xfrm>
            <a:off x="11113" y="41275"/>
            <a:ext cx="7380300" cy="777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None/>
            </a:pPr>
            <a:r>
              <a:rPr lang="en-US"/>
              <a:t>Single-Source Shortest Path</a:t>
            </a:r>
            <a:endParaRPr/>
          </a:p>
        </p:txBody>
      </p:sp>
      <p:sp>
        <p:nvSpPr>
          <p:cNvPr id="436" name="Google Shape;436;p36"/>
          <p:cNvSpPr txBox="1"/>
          <p:nvPr/>
        </p:nvSpPr>
        <p:spPr>
          <a:xfrm>
            <a:off x="364425" y="863538"/>
            <a:ext cx="5762700" cy="3789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1600">
                <a:solidFill>
                  <a:srgbClr val="595959"/>
                </a:solidFill>
                <a:latin typeface="Century Gothic"/>
                <a:ea typeface="Century Gothic"/>
                <a:cs typeface="Century Gothic"/>
                <a:sym typeface="Century Gothic"/>
              </a:rPr>
              <a:t>The goal is to find the shortest path from one vertex to another using a greedy approach</a:t>
            </a:r>
            <a:endParaRPr sz="1600">
              <a:solidFill>
                <a:srgbClr val="595959"/>
              </a:solidFill>
              <a:latin typeface="Century Gothic"/>
              <a:ea typeface="Century Gothic"/>
              <a:cs typeface="Century Gothic"/>
              <a:sym typeface="Century Gothic"/>
            </a:endParaRPr>
          </a:p>
          <a:p>
            <a:pPr marL="457200" lvl="0" indent="-317500" algn="l" rtl="0">
              <a:lnSpc>
                <a:spcPct val="115000"/>
              </a:lnSpc>
              <a:spcBef>
                <a:spcPts val="1600"/>
              </a:spcBef>
              <a:spcAft>
                <a:spcPts val="0"/>
              </a:spcAft>
              <a:buClr>
                <a:srgbClr val="EF7521"/>
              </a:buClr>
              <a:buSzPts val="1400"/>
              <a:buFont typeface="Century Gothic"/>
              <a:buChar char="●"/>
            </a:pPr>
            <a:r>
              <a:rPr lang="en-US" sz="1600" b="1">
                <a:solidFill>
                  <a:srgbClr val="595959"/>
                </a:solidFill>
                <a:latin typeface="Century Gothic"/>
                <a:ea typeface="Century Gothic"/>
                <a:cs typeface="Century Gothic"/>
                <a:sym typeface="Century Gothic"/>
              </a:rPr>
              <a:t>Weighted edges</a:t>
            </a:r>
            <a:r>
              <a:rPr lang="en-US" sz="1600">
                <a:solidFill>
                  <a:srgbClr val="595959"/>
                </a:solidFill>
                <a:latin typeface="Century Gothic"/>
                <a:ea typeface="Century Gothic"/>
                <a:cs typeface="Century Gothic"/>
                <a:sym typeface="Century Gothic"/>
              </a:rPr>
              <a:t> - Find the path with the </a:t>
            </a:r>
            <a:r>
              <a:rPr lang="en-US" sz="1600" i="1">
                <a:solidFill>
                  <a:srgbClr val="595959"/>
                </a:solidFill>
                <a:latin typeface="Century Gothic"/>
                <a:ea typeface="Century Gothic"/>
                <a:cs typeface="Century Gothic"/>
                <a:sym typeface="Century Gothic"/>
              </a:rPr>
              <a:t>smallest weight</a:t>
            </a:r>
            <a:endParaRPr sz="1600" i="1">
              <a:solidFill>
                <a:srgbClr val="595959"/>
              </a:solidFill>
              <a:latin typeface="Century Gothic"/>
              <a:ea typeface="Century Gothic"/>
              <a:cs typeface="Century Gothic"/>
              <a:sym typeface="Century Gothic"/>
            </a:endParaRPr>
          </a:p>
          <a:p>
            <a:pPr marL="457200" lvl="0" indent="-317500" algn="l" rtl="0">
              <a:lnSpc>
                <a:spcPct val="115000"/>
              </a:lnSpc>
              <a:spcBef>
                <a:spcPts val="0"/>
              </a:spcBef>
              <a:spcAft>
                <a:spcPts val="0"/>
              </a:spcAft>
              <a:buClr>
                <a:srgbClr val="EF7521"/>
              </a:buClr>
              <a:buSzPts val="1400"/>
              <a:buFont typeface="Century Gothic"/>
              <a:buChar char="●"/>
            </a:pPr>
            <a:r>
              <a:rPr lang="en-US" sz="1600" b="1">
                <a:solidFill>
                  <a:srgbClr val="595959"/>
                </a:solidFill>
                <a:latin typeface="Century Gothic"/>
                <a:ea typeface="Century Gothic"/>
                <a:cs typeface="Century Gothic"/>
                <a:sym typeface="Century Gothic"/>
              </a:rPr>
              <a:t>Unweighted edges</a:t>
            </a:r>
            <a:r>
              <a:rPr lang="en-US" sz="1600">
                <a:solidFill>
                  <a:srgbClr val="595959"/>
                </a:solidFill>
                <a:latin typeface="Century Gothic"/>
                <a:ea typeface="Century Gothic"/>
                <a:cs typeface="Century Gothic"/>
                <a:sym typeface="Century Gothic"/>
              </a:rPr>
              <a:t> - </a:t>
            </a:r>
            <a:r>
              <a:rPr lang="en-US" sz="1600" i="1">
                <a:solidFill>
                  <a:srgbClr val="595959"/>
                </a:solidFill>
                <a:latin typeface="Century Gothic"/>
                <a:ea typeface="Century Gothic"/>
                <a:cs typeface="Century Gothic"/>
                <a:sym typeface="Century Gothic"/>
              </a:rPr>
              <a:t>Fewest hops </a:t>
            </a:r>
            <a:r>
              <a:rPr lang="en-US" sz="1600">
                <a:solidFill>
                  <a:srgbClr val="595959"/>
                </a:solidFill>
                <a:latin typeface="Century Gothic"/>
                <a:ea typeface="Century Gothic"/>
                <a:cs typeface="Century Gothic"/>
                <a:sym typeface="Century Gothic"/>
              </a:rPr>
              <a:t>from one vertex to another</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1600"/>
              </a:spcAft>
              <a:buNone/>
            </a:pPr>
            <a:r>
              <a:rPr lang="en-US" sz="1600" b="1">
                <a:solidFill>
                  <a:srgbClr val="595959"/>
                </a:solidFill>
                <a:latin typeface="Century Gothic"/>
                <a:ea typeface="Century Gothic"/>
                <a:cs typeface="Century Gothic"/>
                <a:sym typeface="Century Gothic"/>
              </a:rPr>
              <a:t>Dijkstra’s Algorithm: </a:t>
            </a:r>
            <a:r>
              <a:rPr lang="en-US" sz="1600">
                <a:solidFill>
                  <a:srgbClr val="595959"/>
                </a:solidFill>
                <a:latin typeface="Century Gothic"/>
                <a:ea typeface="Century Gothic"/>
                <a:cs typeface="Century Gothic"/>
                <a:sym typeface="Century Gothic"/>
              </a:rPr>
              <a:t>most common shortest path algorithm with many variants</a:t>
            </a:r>
            <a:endParaRPr sz="1600">
              <a:solidFill>
                <a:srgbClr val="595959"/>
              </a:solidFill>
              <a:latin typeface="Century Gothic"/>
              <a:ea typeface="Century Gothic"/>
              <a:cs typeface="Century Gothic"/>
              <a:sym typeface="Century Gothic"/>
            </a:endParaRPr>
          </a:p>
        </p:txBody>
      </p:sp>
      <p:pic>
        <p:nvPicPr>
          <p:cNvPr id="437" name="Google Shape;437;p36"/>
          <p:cNvPicPr preferRelativeResize="0"/>
          <p:nvPr/>
        </p:nvPicPr>
        <p:blipFill>
          <a:blip r:embed="rId3">
            <a:alphaModFix/>
          </a:blip>
          <a:stretch>
            <a:fillRect/>
          </a:stretch>
        </p:blipFill>
        <p:spPr>
          <a:xfrm>
            <a:off x="7221663" y="1391500"/>
            <a:ext cx="606725" cy="606725"/>
          </a:xfrm>
          <a:prstGeom prst="rect">
            <a:avLst/>
          </a:prstGeom>
          <a:noFill/>
          <a:ln>
            <a:noFill/>
          </a:ln>
        </p:spPr>
      </p:pic>
      <p:pic>
        <p:nvPicPr>
          <p:cNvPr id="438" name="Google Shape;438;p36"/>
          <p:cNvPicPr preferRelativeResize="0"/>
          <p:nvPr/>
        </p:nvPicPr>
        <p:blipFill>
          <a:blip r:embed="rId4">
            <a:alphaModFix/>
          </a:blip>
          <a:stretch>
            <a:fillRect/>
          </a:stretch>
        </p:blipFill>
        <p:spPr>
          <a:xfrm>
            <a:off x="7221675" y="2455125"/>
            <a:ext cx="606725" cy="606725"/>
          </a:xfrm>
          <a:prstGeom prst="rect">
            <a:avLst/>
          </a:prstGeom>
          <a:noFill/>
          <a:ln>
            <a:noFill/>
          </a:ln>
        </p:spPr>
      </p:pic>
      <p:pic>
        <p:nvPicPr>
          <p:cNvPr id="439" name="Google Shape;439;p36"/>
          <p:cNvPicPr preferRelativeResize="0"/>
          <p:nvPr/>
        </p:nvPicPr>
        <p:blipFill>
          <a:blip r:embed="rId5">
            <a:alphaModFix/>
          </a:blip>
          <a:stretch>
            <a:fillRect/>
          </a:stretch>
        </p:blipFill>
        <p:spPr>
          <a:xfrm>
            <a:off x="7034512" y="3518750"/>
            <a:ext cx="981050" cy="535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7"/>
          <p:cNvSpPr txBox="1">
            <a:spLocks noGrp="1"/>
          </p:cNvSpPr>
          <p:nvPr>
            <p:ph type="body" idx="2"/>
          </p:nvPr>
        </p:nvSpPr>
        <p:spPr>
          <a:xfrm>
            <a:off x="11113" y="41275"/>
            <a:ext cx="7380300" cy="777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None/>
            </a:pPr>
            <a:r>
              <a:rPr lang="en-US"/>
              <a:t>Single-Source Shortest Path</a:t>
            </a:r>
            <a:endParaRPr/>
          </a:p>
        </p:txBody>
      </p:sp>
      <p:sp>
        <p:nvSpPr>
          <p:cNvPr id="446" name="Google Shape;446;p37"/>
          <p:cNvSpPr txBox="1"/>
          <p:nvPr/>
        </p:nvSpPr>
        <p:spPr>
          <a:xfrm>
            <a:off x="919050" y="1143925"/>
            <a:ext cx="2943000" cy="69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a:solidFill>
                  <a:srgbClr val="595959"/>
                </a:solidFill>
                <a:latin typeface="Century Gothic"/>
                <a:ea typeface="Century Gothic"/>
                <a:cs typeface="Century Gothic"/>
                <a:sym typeface="Century Gothic"/>
              </a:rPr>
              <a:t>               Weighted Graph </a:t>
            </a:r>
            <a:endParaRPr>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b="1">
                <a:solidFill>
                  <a:srgbClr val="595959"/>
                </a:solidFill>
                <a:latin typeface="Century Gothic"/>
                <a:ea typeface="Century Gothic"/>
                <a:cs typeface="Century Gothic"/>
                <a:sym typeface="Century Gothic"/>
              </a:rPr>
              <a:t>                A -&gt; D -&gt; B -&gt; C</a:t>
            </a:r>
            <a:endParaRPr b="1">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endParaRPr sz="1600">
              <a:solidFill>
                <a:srgbClr val="595959"/>
              </a:solidFill>
              <a:latin typeface="Roboto"/>
              <a:ea typeface="Roboto"/>
              <a:cs typeface="Roboto"/>
              <a:sym typeface="Roboto"/>
            </a:endParaRPr>
          </a:p>
          <a:p>
            <a:pPr marL="0" lvl="0" indent="0" algn="l" rtl="0">
              <a:lnSpc>
                <a:spcPct val="115000"/>
              </a:lnSpc>
              <a:spcBef>
                <a:spcPts val="1600"/>
              </a:spcBef>
              <a:spcAft>
                <a:spcPts val="0"/>
              </a:spcAft>
              <a:buNone/>
            </a:pPr>
            <a:endParaRPr sz="1600">
              <a:solidFill>
                <a:srgbClr val="595959"/>
              </a:solidFill>
              <a:latin typeface="Roboto"/>
              <a:ea typeface="Roboto"/>
              <a:cs typeface="Roboto"/>
              <a:sym typeface="Roboto"/>
            </a:endParaRPr>
          </a:p>
          <a:p>
            <a:pPr marL="0" lvl="0" indent="0" algn="l" rtl="0">
              <a:lnSpc>
                <a:spcPct val="115000"/>
              </a:lnSpc>
              <a:spcBef>
                <a:spcPts val="1600"/>
              </a:spcBef>
              <a:spcAft>
                <a:spcPts val="1600"/>
              </a:spcAft>
              <a:buNone/>
            </a:pPr>
            <a:endParaRPr sz="1600">
              <a:solidFill>
                <a:srgbClr val="595959"/>
              </a:solidFill>
              <a:latin typeface="Roboto"/>
              <a:ea typeface="Roboto"/>
              <a:cs typeface="Roboto"/>
              <a:sym typeface="Roboto"/>
            </a:endParaRPr>
          </a:p>
        </p:txBody>
      </p:sp>
      <p:pic>
        <p:nvPicPr>
          <p:cNvPr id="447" name="Google Shape;447;p37"/>
          <p:cNvPicPr preferRelativeResize="0"/>
          <p:nvPr/>
        </p:nvPicPr>
        <p:blipFill>
          <a:blip r:embed="rId3">
            <a:alphaModFix/>
          </a:blip>
          <a:stretch>
            <a:fillRect/>
          </a:stretch>
        </p:blipFill>
        <p:spPr>
          <a:xfrm>
            <a:off x="5122247" y="1903075"/>
            <a:ext cx="3076953" cy="2923751"/>
          </a:xfrm>
          <a:prstGeom prst="rect">
            <a:avLst/>
          </a:prstGeom>
          <a:noFill/>
          <a:ln>
            <a:noFill/>
          </a:ln>
        </p:spPr>
      </p:pic>
      <p:sp>
        <p:nvSpPr>
          <p:cNvPr id="448" name="Google Shape;448;p37"/>
          <p:cNvSpPr txBox="1"/>
          <p:nvPr/>
        </p:nvSpPr>
        <p:spPr>
          <a:xfrm>
            <a:off x="5122325" y="1143925"/>
            <a:ext cx="3076800" cy="69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a:solidFill>
                  <a:srgbClr val="595959"/>
                </a:solidFill>
                <a:latin typeface="Century Gothic"/>
                <a:ea typeface="Century Gothic"/>
                <a:cs typeface="Century Gothic"/>
                <a:sym typeface="Century Gothic"/>
              </a:rPr>
              <a:t>             Unweighted graph</a:t>
            </a:r>
            <a:endParaRPr>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a:solidFill>
                  <a:srgbClr val="595959"/>
                </a:solidFill>
                <a:latin typeface="Century Gothic"/>
                <a:ea typeface="Century Gothic"/>
                <a:cs typeface="Century Gothic"/>
                <a:sym typeface="Century Gothic"/>
              </a:rPr>
              <a:t>                    </a:t>
            </a:r>
            <a:r>
              <a:rPr lang="en-US" b="1">
                <a:solidFill>
                  <a:srgbClr val="595959"/>
                </a:solidFill>
                <a:latin typeface="Century Gothic"/>
                <a:ea typeface="Century Gothic"/>
                <a:cs typeface="Century Gothic"/>
                <a:sym typeface="Century Gothic"/>
              </a:rPr>
              <a:t>A -&gt; D -&gt; C</a:t>
            </a:r>
            <a:endParaRPr b="1">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endParaRPr sz="1600">
              <a:solidFill>
                <a:srgbClr val="595959"/>
              </a:solidFill>
              <a:latin typeface="Roboto"/>
              <a:ea typeface="Roboto"/>
              <a:cs typeface="Roboto"/>
              <a:sym typeface="Roboto"/>
            </a:endParaRPr>
          </a:p>
          <a:p>
            <a:pPr marL="0" lvl="0" indent="0" algn="l" rtl="0">
              <a:lnSpc>
                <a:spcPct val="115000"/>
              </a:lnSpc>
              <a:spcBef>
                <a:spcPts val="1600"/>
              </a:spcBef>
              <a:spcAft>
                <a:spcPts val="0"/>
              </a:spcAft>
              <a:buNone/>
            </a:pPr>
            <a:endParaRPr sz="1600">
              <a:solidFill>
                <a:srgbClr val="595959"/>
              </a:solidFill>
              <a:latin typeface="Roboto"/>
              <a:ea typeface="Roboto"/>
              <a:cs typeface="Roboto"/>
              <a:sym typeface="Roboto"/>
            </a:endParaRPr>
          </a:p>
          <a:p>
            <a:pPr marL="0" lvl="0" indent="0" algn="l" rtl="0">
              <a:lnSpc>
                <a:spcPct val="115000"/>
              </a:lnSpc>
              <a:spcBef>
                <a:spcPts val="1600"/>
              </a:spcBef>
              <a:spcAft>
                <a:spcPts val="1600"/>
              </a:spcAft>
              <a:buNone/>
            </a:pPr>
            <a:endParaRPr sz="1600">
              <a:solidFill>
                <a:srgbClr val="595959"/>
              </a:solidFill>
              <a:latin typeface="Roboto"/>
              <a:ea typeface="Roboto"/>
              <a:cs typeface="Roboto"/>
              <a:sym typeface="Roboto"/>
            </a:endParaRPr>
          </a:p>
        </p:txBody>
      </p:sp>
      <p:pic>
        <p:nvPicPr>
          <p:cNvPr id="449" name="Google Shape;449;p37"/>
          <p:cNvPicPr preferRelativeResize="0"/>
          <p:nvPr/>
        </p:nvPicPr>
        <p:blipFill>
          <a:blip r:embed="rId4">
            <a:alphaModFix/>
          </a:blip>
          <a:stretch>
            <a:fillRect/>
          </a:stretch>
        </p:blipFill>
        <p:spPr>
          <a:xfrm>
            <a:off x="993131" y="2031981"/>
            <a:ext cx="2794850" cy="2794850"/>
          </a:xfrm>
          <a:prstGeom prst="rect">
            <a:avLst/>
          </a:prstGeom>
          <a:noFill/>
          <a:ln>
            <a:noFill/>
          </a:ln>
        </p:spPr>
      </p:pic>
      <p:sp>
        <p:nvSpPr>
          <p:cNvPr id="450" name="Google Shape;450;p37"/>
          <p:cNvSpPr txBox="1"/>
          <p:nvPr/>
        </p:nvSpPr>
        <p:spPr>
          <a:xfrm>
            <a:off x="3787975" y="868125"/>
            <a:ext cx="1334400" cy="46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595959"/>
                </a:solidFill>
                <a:latin typeface="Century Gothic"/>
                <a:ea typeface="Century Gothic"/>
                <a:cs typeface="Century Gothic"/>
                <a:sym typeface="Century Gothic"/>
              </a:rPr>
              <a:t>Shortest Path    </a:t>
            </a:r>
            <a:endParaRPr>
              <a:solidFill>
                <a:srgbClr val="595959"/>
              </a:solidFill>
              <a:latin typeface="Century Gothic"/>
              <a:ea typeface="Century Gothic"/>
              <a:cs typeface="Century Gothic"/>
              <a:sym typeface="Century Gothic"/>
            </a:endParaRPr>
          </a:p>
          <a:p>
            <a:pPr marL="0" lvl="0" indent="0" algn="l" rtl="0">
              <a:spcBef>
                <a:spcPts val="0"/>
              </a:spcBef>
              <a:spcAft>
                <a:spcPts val="0"/>
              </a:spcAft>
              <a:buNone/>
            </a:pPr>
            <a:r>
              <a:rPr lang="en-US">
                <a:solidFill>
                  <a:srgbClr val="595959"/>
                </a:solidFill>
                <a:latin typeface="Century Gothic"/>
                <a:ea typeface="Century Gothic"/>
                <a:cs typeface="Century Gothic"/>
                <a:sym typeface="Century Gothic"/>
              </a:rPr>
              <a:t>     A to C</a:t>
            </a:r>
            <a:endParaRPr>
              <a:solidFill>
                <a:srgbClr val="595959"/>
              </a:solidFill>
              <a:latin typeface="Century Gothic"/>
              <a:ea typeface="Century Gothic"/>
              <a:cs typeface="Century Gothic"/>
              <a:sym typeface="Century Gothic"/>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38"/>
          <p:cNvSpPr txBox="1">
            <a:spLocks noGrp="1"/>
          </p:cNvSpPr>
          <p:nvPr>
            <p:ph type="body" idx="2"/>
          </p:nvPr>
        </p:nvSpPr>
        <p:spPr>
          <a:xfrm>
            <a:off x="11113" y="41275"/>
            <a:ext cx="7380300" cy="777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None/>
            </a:pPr>
            <a:r>
              <a:rPr lang="en-US"/>
              <a:t>Dijkstra's Algorithm</a:t>
            </a:r>
            <a:endParaRPr/>
          </a:p>
        </p:txBody>
      </p:sp>
      <p:sp>
        <p:nvSpPr>
          <p:cNvPr id="457" name="Google Shape;457;p38"/>
          <p:cNvSpPr txBox="1"/>
          <p:nvPr/>
        </p:nvSpPr>
        <p:spPr>
          <a:xfrm>
            <a:off x="266050" y="959850"/>
            <a:ext cx="8518500" cy="365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a:solidFill>
                  <a:srgbClr val="595959"/>
                </a:solidFill>
                <a:latin typeface="Century Gothic"/>
                <a:ea typeface="Century Gothic"/>
                <a:cs typeface="Century Gothic"/>
                <a:sym typeface="Century Gothic"/>
              </a:rPr>
              <a:t>Find the shortest path from an origin vertex</a:t>
            </a:r>
            <a:endParaRPr sz="1600">
              <a:solidFill>
                <a:srgbClr val="595959"/>
              </a:solidFill>
              <a:latin typeface="Century Gothic"/>
              <a:ea typeface="Century Gothic"/>
              <a:cs typeface="Century Gothic"/>
              <a:sym typeface="Century Gothic"/>
            </a:endParaRPr>
          </a:p>
          <a:p>
            <a:pPr marL="457200" lvl="0" indent="-330200" algn="l" rtl="0">
              <a:lnSpc>
                <a:spcPct val="115000"/>
              </a:lnSpc>
              <a:spcBef>
                <a:spcPts val="1600"/>
              </a:spcBef>
              <a:spcAft>
                <a:spcPts val="0"/>
              </a:spcAft>
              <a:buClr>
                <a:srgbClr val="595959"/>
              </a:buClr>
              <a:buSzPts val="1600"/>
              <a:buFont typeface="Century Gothic"/>
              <a:buAutoNum type="arabicParenR"/>
            </a:pPr>
            <a:r>
              <a:rPr lang="en-US" sz="1600">
                <a:solidFill>
                  <a:srgbClr val="595959"/>
                </a:solidFill>
                <a:latin typeface="Century Gothic"/>
                <a:ea typeface="Century Gothic"/>
                <a:cs typeface="Century Gothic"/>
                <a:sym typeface="Century Gothic"/>
              </a:rPr>
              <a:t>Mark all vertices unvisited</a:t>
            </a:r>
            <a:endParaRPr sz="1600">
              <a:solidFill>
                <a:srgbClr val="595959"/>
              </a:solidFill>
              <a:latin typeface="Century Gothic"/>
              <a:ea typeface="Century Gothic"/>
              <a:cs typeface="Century Gothic"/>
              <a:sym typeface="Century Gothic"/>
            </a:endParaRPr>
          </a:p>
          <a:p>
            <a:pPr marL="457200" lvl="0" indent="-330200" algn="l" rtl="0">
              <a:lnSpc>
                <a:spcPct val="115000"/>
              </a:lnSpc>
              <a:spcBef>
                <a:spcPts val="0"/>
              </a:spcBef>
              <a:spcAft>
                <a:spcPts val="0"/>
              </a:spcAft>
              <a:buClr>
                <a:srgbClr val="595959"/>
              </a:buClr>
              <a:buSzPts val="1600"/>
              <a:buFont typeface="Century Gothic"/>
              <a:buAutoNum type="arabicParenR"/>
            </a:pPr>
            <a:r>
              <a:rPr lang="en-US" sz="1600">
                <a:solidFill>
                  <a:srgbClr val="595959"/>
                </a:solidFill>
                <a:latin typeface="Century Gothic"/>
                <a:ea typeface="Century Gothic"/>
                <a:cs typeface="Century Gothic"/>
                <a:sym typeface="Century Gothic"/>
              </a:rPr>
              <a:t>Assign a distance of infinity to all vertices except the origin, whose distance is 0.  Mark the origin as the current vertex.</a:t>
            </a:r>
            <a:endParaRPr sz="1600">
              <a:solidFill>
                <a:srgbClr val="595959"/>
              </a:solidFill>
              <a:latin typeface="Century Gothic"/>
              <a:ea typeface="Century Gothic"/>
              <a:cs typeface="Century Gothic"/>
              <a:sym typeface="Century Gothic"/>
            </a:endParaRPr>
          </a:p>
          <a:p>
            <a:pPr marL="457200" lvl="0" indent="-330200" algn="l" rtl="0">
              <a:lnSpc>
                <a:spcPct val="115000"/>
              </a:lnSpc>
              <a:spcBef>
                <a:spcPts val="0"/>
              </a:spcBef>
              <a:spcAft>
                <a:spcPts val="0"/>
              </a:spcAft>
              <a:buClr>
                <a:srgbClr val="595959"/>
              </a:buClr>
              <a:buSzPts val="1600"/>
              <a:buFont typeface="Century Gothic"/>
              <a:buAutoNum type="arabicParenR"/>
            </a:pPr>
            <a:r>
              <a:rPr lang="en-US" sz="1600">
                <a:solidFill>
                  <a:srgbClr val="595959"/>
                </a:solidFill>
                <a:latin typeface="Century Gothic"/>
                <a:ea typeface="Century Gothic"/>
                <a:cs typeface="Century Gothic"/>
                <a:sym typeface="Century Gothic"/>
              </a:rPr>
              <a:t>For the current vertex consider all unvisited neighbors and compare the current distance to the tentative distance through the current vertex.  If the tentative distance is less than the current distance then update the distance for that vertex</a:t>
            </a:r>
            <a:endParaRPr sz="1600">
              <a:solidFill>
                <a:srgbClr val="595959"/>
              </a:solidFill>
              <a:latin typeface="Century Gothic"/>
              <a:ea typeface="Century Gothic"/>
              <a:cs typeface="Century Gothic"/>
              <a:sym typeface="Century Gothic"/>
            </a:endParaRPr>
          </a:p>
          <a:p>
            <a:pPr marL="457200" lvl="0" indent="-330200" algn="l" rtl="0">
              <a:lnSpc>
                <a:spcPct val="115000"/>
              </a:lnSpc>
              <a:spcBef>
                <a:spcPts val="0"/>
              </a:spcBef>
              <a:spcAft>
                <a:spcPts val="0"/>
              </a:spcAft>
              <a:buClr>
                <a:srgbClr val="595959"/>
              </a:buClr>
              <a:buSzPts val="1600"/>
              <a:buFont typeface="Century Gothic"/>
              <a:buAutoNum type="arabicParenR"/>
            </a:pPr>
            <a:r>
              <a:rPr lang="en-US" sz="1600">
                <a:solidFill>
                  <a:srgbClr val="595959"/>
                </a:solidFill>
                <a:latin typeface="Century Gothic"/>
                <a:ea typeface="Century Gothic"/>
                <a:cs typeface="Century Gothic"/>
                <a:sym typeface="Century Gothic"/>
              </a:rPr>
              <a:t>After all neighbors have been considered mark the current vertex as visited and remove it from the unvisited set</a:t>
            </a:r>
            <a:endParaRPr sz="1600">
              <a:solidFill>
                <a:srgbClr val="595959"/>
              </a:solidFill>
              <a:latin typeface="Century Gothic"/>
              <a:ea typeface="Century Gothic"/>
              <a:cs typeface="Century Gothic"/>
              <a:sym typeface="Century Gothic"/>
            </a:endParaRPr>
          </a:p>
          <a:p>
            <a:pPr marL="457200" lvl="0" indent="-330200" algn="l" rtl="0">
              <a:lnSpc>
                <a:spcPct val="115000"/>
              </a:lnSpc>
              <a:spcBef>
                <a:spcPts val="0"/>
              </a:spcBef>
              <a:spcAft>
                <a:spcPts val="0"/>
              </a:spcAft>
              <a:buClr>
                <a:srgbClr val="595959"/>
              </a:buClr>
              <a:buSzPts val="1600"/>
              <a:buFont typeface="Century Gothic"/>
              <a:buAutoNum type="arabicParenR"/>
            </a:pPr>
            <a:r>
              <a:rPr lang="en-US" sz="1600">
                <a:solidFill>
                  <a:srgbClr val="595959"/>
                </a:solidFill>
                <a:latin typeface="Century Gothic"/>
                <a:ea typeface="Century Gothic"/>
                <a:cs typeface="Century Gothic"/>
                <a:sym typeface="Century Gothic"/>
              </a:rPr>
              <a:t>Select the unvisited vertex with the least distance and go to step 3, unless a destination vertex has been found or all univisited vertices have distance of infinity</a:t>
            </a:r>
            <a:endParaRPr sz="1600">
              <a:solidFill>
                <a:srgbClr val="595959"/>
              </a:solidFill>
              <a:latin typeface="Century Gothic"/>
              <a:ea typeface="Century Gothic"/>
              <a:cs typeface="Century Gothic"/>
              <a:sym typeface="Century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pic>
        <p:nvPicPr>
          <p:cNvPr id="463" name="Google Shape;463;p39"/>
          <p:cNvPicPr preferRelativeResize="0"/>
          <p:nvPr/>
        </p:nvPicPr>
        <p:blipFill>
          <a:blip r:embed="rId3">
            <a:alphaModFix/>
          </a:blip>
          <a:stretch>
            <a:fillRect/>
          </a:stretch>
        </p:blipFill>
        <p:spPr>
          <a:xfrm>
            <a:off x="5950175" y="1461525"/>
            <a:ext cx="3081250" cy="3081250"/>
          </a:xfrm>
          <a:prstGeom prst="rect">
            <a:avLst/>
          </a:prstGeom>
          <a:noFill/>
          <a:ln>
            <a:noFill/>
          </a:ln>
        </p:spPr>
      </p:pic>
      <p:sp>
        <p:nvSpPr>
          <p:cNvPr id="464" name="Google Shape;464;p39"/>
          <p:cNvSpPr txBox="1">
            <a:spLocks noGrp="1"/>
          </p:cNvSpPr>
          <p:nvPr>
            <p:ph type="body" idx="2"/>
          </p:nvPr>
        </p:nvSpPr>
        <p:spPr>
          <a:xfrm>
            <a:off x="11113" y="41275"/>
            <a:ext cx="7380300" cy="777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None/>
            </a:pPr>
            <a:r>
              <a:rPr lang="en-US"/>
              <a:t>Exercise Dijkstra’s Algorithm with TigerGraph</a:t>
            </a:r>
            <a:endParaRPr/>
          </a:p>
        </p:txBody>
      </p:sp>
      <p:sp>
        <p:nvSpPr>
          <p:cNvPr id="465" name="Google Shape;465;p39"/>
          <p:cNvSpPr txBox="1"/>
          <p:nvPr/>
        </p:nvSpPr>
        <p:spPr>
          <a:xfrm>
            <a:off x="266050" y="959850"/>
            <a:ext cx="5859900" cy="365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a:solidFill>
                  <a:srgbClr val="595959"/>
                </a:solidFill>
                <a:latin typeface="Century Gothic"/>
                <a:ea typeface="Century Gothic"/>
                <a:cs typeface="Century Gothic"/>
                <a:sym typeface="Century Gothic"/>
              </a:rPr>
              <a:t>The query “Dijkstra’sExmaple” shows an implementation of Dijkstra in TigerGraph.  The input is a “Pickup” vertex type.  </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Recreate the following example using “Pickup” vertices and “route” edges</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Let the Distance value of the route edges be the same as in the graph</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What is the shortest route from A to C?</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What if the graph is unweighted(All Distances are 1)?</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What if a new “Pickup” vertex is added?</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1600"/>
              </a:spcAft>
              <a:buNone/>
            </a:pPr>
            <a:r>
              <a:rPr lang="en-US" sz="1600">
                <a:solidFill>
                  <a:srgbClr val="595959"/>
                </a:solidFill>
                <a:latin typeface="Century Gothic"/>
                <a:ea typeface="Century Gothic"/>
                <a:cs typeface="Century Gothic"/>
                <a:sym typeface="Century Gothic"/>
              </a:rPr>
              <a:t>   </a:t>
            </a:r>
            <a:endParaRPr sz="1600">
              <a:solidFill>
                <a:srgbClr val="595959"/>
              </a:solidFill>
              <a:latin typeface="Century Gothic"/>
              <a:ea typeface="Century Gothic"/>
              <a:cs typeface="Century Gothic"/>
              <a:sym typeface="Century Gothic"/>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40"/>
          <p:cNvSpPr txBox="1">
            <a:spLocks noGrp="1"/>
          </p:cNvSpPr>
          <p:nvPr>
            <p:ph type="body" idx="2"/>
          </p:nvPr>
        </p:nvSpPr>
        <p:spPr>
          <a:xfrm>
            <a:off x="11113" y="41275"/>
            <a:ext cx="7380300" cy="777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None/>
            </a:pPr>
            <a:r>
              <a:rPr lang="en-US"/>
              <a:t>All Pairs Shortest Path</a:t>
            </a:r>
            <a:endParaRPr/>
          </a:p>
        </p:txBody>
      </p:sp>
      <p:sp>
        <p:nvSpPr>
          <p:cNvPr id="472" name="Google Shape;472;p40"/>
          <p:cNvSpPr txBox="1"/>
          <p:nvPr/>
        </p:nvSpPr>
        <p:spPr>
          <a:xfrm>
            <a:off x="146077" y="863550"/>
            <a:ext cx="5892000" cy="3416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1600">
                <a:solidFill>
                  <a:srgbClr val="595959"/>
                </a:solidFill>
                <a:latin typeface="Century Gothic"/>
                <a:ea typeface="Century Gothic"/>
                <a:cs typeface="Century Gothic"/>
                <a:sym typeface="Century Gothic"/>
              </a:rPr>
              <a:t>The goal is to find the shortest path between every pair of vertices in the graph</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It works by running the single-source shortest path algorithm from every vertex</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1600"/>
              </a:spcAft>
              <a:buNone/>
            </a:pPr>
            <a:r>
              <a:rPr lang="en-US" sz="1600">
                <a:solidFill>
                  <a:srgbClr val="595959"/>
                </a:solidFill>
                <a:latin typeface="Century Gothic"/>
                <a:ea typeface="Century Gothic"/>
                <a:cs typeface="Century Gothic"/>
                <a:sym typeface="Century Gothic"/>
              </a:rPr>
              <a:t>This is </a:t>
            </a:r>
            <a:r>
              <a:rPr lang="en-US" sz="1600" b="1">
                <a:solidFill>
                  <a:srgbClr val="595959"/>
                </a:solidFill>
                <a:latin typeface="Century Gothic"/>
                <a:ea typeface="Century Gothic"/>
                <a:cs typeface="Century Gothic"/>
                <a:sym typeface="Century Gothic"/>
              </a:rPr>
              <a:t>very</a:t>
            </a:r>
            <a:r>
              <a:rPr lang="en-US" sz="1600">
                <a:solidFill>
                  <a:srgbClr val="595959"/>
                </a:solidFill>
                <a:latin typeface="Century Gothic"/>
                <a:ea typeface="Century Gothic"/>
                <a:cs typeface="Century Gothic"/>
                <a:sym typeface="Century Gothic"/>
              </a:rPr>
              <a:t> computationally expensive for large graphs</a:t>
            </a:r>
            <a:endParaRPr sz="1600">
              <a:solidFill>
                <a:srgbClr val="595959"/>
              </a:solidFill>
              <a:latin typeface="Century Gothic"/>
              <a:ea typeface="Century Gothic"/>
              <a:cs typeface="Century Gothic"/>
              <a:sym typeface="Century Gothic"/>
            </a:endParaRPr>
          </a:p>
        </p:txBody>
      </p:sp>
      <p:pic>
        <p:nvPicPr>
          <p:cNvPr id="473" name="Google Shape;473;p40"/>
          <p:cNvPicPr preferRelativeResize="0"/>
          <p:nvPr/>
        </p:nvPicPr>
        <p:blipFill>
          <a:blip r:embed="rId3">
            <a:alphaModFix/>
          </a:blip>
          <a:stretch>
            <a:fillRect/>
          </a:stretch>
        </p:blipFill>
        <p:spPr>
          <a:xfrm>
            <a:off x="7221663" y="1391500"/>
            <a:ext cx="606725" cy="606725"/>
          </a:xfrm>
          <a:prstGeom prst="rect">
            <a:avLst/>
          </a:prstGeom>
          <a:noFill/>
          <a:ln>
            <a:noFill/>
          </a:ln>
        </p:spPr>
      </p:pic>
      <p:pic>
        <p:nvPicPr>
          <p:cNvPr id="474" name="Google Shape;474;p40"/>
          <p:cNvPicPr preferRelativeResize="0"/>
          <p:nvPr/>
        </p:nvPicPr>
        <p:blipFill>
          <a:blip r:embed="rId4">
            <a:alphaModFix/>
          </a:blip>
          <a:stretch>
            <a:fillRect/>
          </a:stretch>
        </p:blipFill>
        <p:spPr>
          <a:xfrm>
            <a:off x="7221675" y="2455125"/>
            <a:ext cx="606725" cy="606725"/>
          </a:xfrm>
          <a:prstGeom prst="rect">
            <a:avLst/>
          </a:prstGeom>
          <a:noFill/>
          <a:ln>
            <a:noFill/>
          </a:ln>
        </p:spPr>
      </p:pic>
      <p:pic>
        <p:nvPicPr>
          <p:cNvPr id="475" name="Google Shape;475;p40"/>
          <p:cNvPicPr preferRelativeResize="0"/>
          <p:nvPr/>
        </p:nvPicPr>
        <p:blipFill>
          <a:blip r:embed="rId5">
            <a:alphaModFix/>
          </a:blip>
          <a:stretch>
            <a:fillRect/>
          </a:stretch>
        </p:blipFill>
        <p:spPr>
          <a:xfrm>
            <a:off x="7034512" y="3518750"/>
            <a:ext cx="981050" cy="535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body" idx="1"/>
          </p:nvPr>
        </p:nvSpPr>
        <p:spPr>
          <a:xfrm>
            <a:off x="457200" y="1200150"/>
            <a:ext cx="8229600" cy="339407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727376"/>
              </a:buClr>
              <a:buSzPts val="1800"/>
              <a:buNone/>
            </a:pPr>
            <a:r>
              <a:rPr lang="en-US"/>
              <a:t>One of the advantages of graph databases is the focus that they place on relationships</a:t>
            </a:r>
            <a:endParaRPr/>
          </a:p>
          <a:p>
            <a:pPr marL="0" lvl="0" indent="0" algn="l" rtl="0">
              <a:spcBef>
                <a:spcPts val="0"/>
              </a:spcBef>
              <a:spcAft>
                <a:spcPts val="0"/>
              </a:spcAft>
              <a:buClr>
                <a:srgbClr val="727376"/>
              </a:buClr>
              <a:buSzPts val="1800"/>
              <a:buNone/>
            </a:pPr>
            <a:endParaRPr/>
          </a:p>
          <a:p>
            <a:pPr marL="0" lvl="0" indent="0" algn="l" rtl="0">
              <a:spcBef>
                <a:spcPts val="0"/>
              </a:spcBef>
              <a:spcAft>
                <a:spcPts val="0"/>
              </a:spcAft>
              <a:buClr>
                <a:srgbClr val="727376"/>
              </a:buClr>
              <a:buSzPts val="1800"/>
              <a:buNone/>
            </a:pPr>
            <a:r>
              <a:rPr lang="en-US"/>
              <a:t>They are as important, if not more important, than data elements</a:t>
            </a:r>
            <a:endParaRPr/>
          </a:p>
          <a:p>
            <a:pPr marL="0" lvl="0" indent="0" algn="l" rtl="0">
              <a:spcBef>
                <a:spcPts val="0"/>
              </a:spcBef>
              <a:spcAft>
                <a:spcPts val="0"/>
              </a:spcAft>
              <a:buClr>
                <a:srgbClr val="727376"/>
              </a:buClr>
              <a:buSzPts val="1800"/>
              <a:buNone/>
            </a:pPr>
            <a:endParaRPr/>
          </a:p>
          <a:p>
            <a:pPr marL="0" lvl="0" indent="0" algn="l" rtl="0">
              <a:spcBef>
                <a:spcPts val="0"/>
              </a:spcBef>
              <a:spcAft>
                <a:spcPts val="0"/>
              </a:spcAft>
              <a:buClr>
                <a:srgbClr val="727376"/>
              </a:buClr>
              <a:buSzPts val="1800"/>
              <a:buNone/>
            </a:pPr>
            <a:r>
              <a:rPr lang="en-US"/>
              <a:t>Graph algorithms are numerous and just like other algorithms, serve very specific purposes for providing statistical data and predictive analyses</a:t>
            </a:r>
            <a:endParaRPr/>
          </a:p>
          <a:p>
            <a:pPr marL="0" lvl="0" indent="0" algn="l" rtl="0">
              <a:spcBef>
                <a:spcPts val="0"/>
              </a:spcBef>
              <a:spcAft>
                <a:spcPts val="0"/>
              </a:spcAft>
              <a:buClr>
                <a:srgbClr val="727376"/>
              </a:buClr>
              <a:buSzPts val="1800"/>
              <a:buNone/>
            </a:pPr>
            <a:endParaRPr/>
          </a:p>
          <a:p>
            <a:pPr marL="0" lvl="0" indent="0" algn="l" rtl="0">
              <a:spcBef>
                <a:spcPts val="0"/>
              </a:spcBef>
              <a:spcAft>
                <a:spcPts val="0"/>
              </a:spcAft>
              <a:buClr>
                <a:srgbClr val="727376"/>
              </a:buClr>
              <a:buSzPts val="1800"/>
              <a:buNone/>
            </a:pPr>
            <a:r>
              <a:rPr lang="en-US"/>
              <a:t>This course will provide background and implementations for many exploratory and predictive algorithms</a:t>
            </a:r>
            <a:endParaRPr/>
          </a:p>
          <a:p>
            <a:pPr marL="0" lvl="0" indent="0" algn="l" rtl="0">
              <a:spcBef>
                <a:spcPts val="0"/>
              </a:spcBef>
              <a:spcAft>
                <a:spcPts val="0"/>
              </a:spcAft>
              <a:buClr>
                <a:srgbClr val="727376"/>
              </a:buClr>
              <a:buSzPts val="1800"/>
              <a:buFont typeface="Arial"/>
              <a:buNone/>
            </a:pPr>
            <a:endParaRPr/>
          </a:p>
        </p:txBody>
      </p:sp>
      <p:sp>
        <p:nvSpPr>
          <p:cNvPr id="70" name="Google Shape;70;p14"/>
          <p:cNvSpPr txBox="1">
            <a:spLocks noGrp="1"/>
          </p:cNvSpPr>
          <p:nvPr>
            <p:ph type="body" idx="2"/>
          </p:nvPr>
        </p:nvSpPr>
        <p:spPr>
          <a:xfrm>
            <a:off x="11113" y="41275"/>
            <a:ext cx="7380287" cy="77787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EF7521"/>
              </a:buClr>
              <a:buSzPts val="2400"/>
              <a:buNone/>
            </a:pPr>
            <a:r>
              <a:rPr lang="en-US"/>
              <a:t>Graph Algorithms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41"/>
          <p:cNvSpPr txBox="1">
            <a:spLocks noGrp="1"/>
          </p:cNvSpPr>
          <p:nvPr>
            <p:ph type="body" idx="2"/>
          </p:nvPr>
        </p:nvSpPr>
        <p:spPr>
          <a:xfrm>
            <a:off x="11113" y="41275"/>
            <a:ext cx="7380300" cy="777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None/>
            </a:pPr>
            <a:r>
              <a:rPr lang="en-US"/>
              <a:t>All Pairs Shortest Path</a:t>
            </a:r>
            <a:endParaRPr/>
          </a:p>
        </p:txBody>
      </p:sp>
      <p:pic>
        <p:nvPicPr>
          <p:cNvPr id="482" name="Google Shape;482;p41"/>
          <p:cNvPicPr preferRelativeResize="0"/>
          <p:nvPr/>
        </p:nvPicPr>
        <p:blipFill>
          <a:blip r:embed="rId3">
            <a:alphaModFix/>
          </a:blip>
          <a:stretch>
            <a:fillRect/>
          </a:stretch>
        </p:blipFill>
        <p:spPr>
          <a:xfrm>
            <a:off x="5180924" y="1159574"/>
            <a:ext cx="3351250" cy="3351250"/>
          </a:xfrm>
          <a:prstGeom prst="rect">
            <a:avLst/>
          </a:prstGeom>
          <a:noFill/>
          <a:ln>
            <a:noFill/>
          </a:ln>
        </p:spPr>
      </p:pic>
      <p:sp>
        <p:nvSpPr>
          <p:cNvPr id="483" name="Google Shape;483;p41"/>
          <p:cNvSpPr txBox="1"/>
          <p:nvPr/>
        </p:nvSpPr>
        <p:spPr>
          <a:xfrm>
            <a:off x="364425" y="863550"/>
            <a:ext cx="4816500" cy="3789900"/>
          </a:xfrm>
          <a:prstGeom prst="rect">
            <a:avLst/>
          </a:prstGeom>
          <a:noFill/>
          <a:ln>
            <a:noFill/>
          </a:ln>
        </p:spPr>
        <p:txBody>
          <a:bodyPr spcFirstLastPara="1" wrap="square" lIns="91425" tIns="91425" rIns="91425" bIns="91425" anchor="ctr" anchorCtr="0">
            <a:noAutofit/>
          </a:bodyPr>
          <a:lstStyle/>
          <a:p>
            <a:pPr marL="457200" lvl="0" indent="-330200" algn="l" rtl="0">
              <a:lnSpc>
                <a:spcPct val="115000"/>
              </a:lnSpc>
              <a:spcBef>
                <a:spcPts val="0"/>
              </a:spcBef>
              <a:spcAft>
                <a:spcPts val="0"/>
              </a:spcAft>
              <a:buClr>
                <a:srgbClr val="595959"/>
              </a:buClr>
              <a:buSzPts val="1600"/>
              <a:buFont typeface="Century Gothic"/>
              <a:buAutoNum type="arabicParenR"/>
            </a:pPr>
            <a:r>
              <a:rPr lang="en-US" sz="1600">
                <a:solidFill>
                  <a:srgbClr val="595959"/>
                </a:solidFill>
                <a:latin typeface="Century Gothic"/>
                <a:ea typeface="Century Gothic"/>
                <a:cs typeface="Century Gothic"/>
                <a:sym typeface="Century Gothic"/>
              </a:rPr>
              <a:t>Start any random vertex V</a:t>
            </a:r>
            <a:endParaRPr sz="1600">
              <a:solidFill>
                <a:srgbClr val="595959"/>
              </a:solidFill>
              <a:latin typeface="Century Gothic"/>
              <a:ea typeface="Century Gothic"/>
              <a:cs typeface="Century Gothic"/>
              <a:sym typeface="Century Gothic"/>
            </a:endParaRPr>
          </a:p>
          <a:p>
            <a:pPr marL="457200" lvl="0" indent="-330200" algn="l" rtl="0">
              <a:lnSpc>
                <a:spcPct val="115000"/>
              </a:lnSpc>
              <a:spcBef>
                <a:spcPts val="0"/>
              </a:spcBef>
              <a:spcAft>
                <a:spcPts val="0"/>
              </a:spcAft>
              <a:buClr>
                <a:srgbClr val="595959"/>
              </a:buClr>
              <a:buSzPts val="1600"/>
              <a:buFont typeface="Century Gothic"/>
              <a:buAutoNum type="arabicParenR"/>
            </a:pPr>
            <a:r>
              <a:rPr lang="en-US" sz="1600">
                <a:solidFill>
                  <a:srgbClr val="595959"/>
                </a:solidFill>
                <a:latin typeface="Century Gothic"/>
                <a:ea typeface="Century Gothic"/>
                <a:cs typeface="Century Gothic"/>
                <a:sym typeface="Century Gothic"/>
              </a:rPr>
              <a:t>Find the shortest path from V to every other vertice</a:t>
            </a:r>
            <a:endParaRPr sz="1600">
              <a:solidFill>
                <a:srgbClr val="595959"/>
              </a:solidFill>
              <a:latin typeface="Century Gothic"/>
              <a:ea typeface="Century Gothic"/>
              <a:cs typeface="Century Gothic"/>
              <a:sym typeface="Century Gothic"/>
            </a:endParaRPr>
          </a:p>
          <a:p>
            <a:pPr marL="457200" lvl="0" indent="-330200" algn="l" rtl="0">
              <a:lnSpc>
                <a:spcPct val="115000"/>
              </a:lnSpc>
              <a:spcBef>
                <a:spcPts val="0"/>
              </a:spcBef>
              <a:spcAft>
                <a:spcPts val="0"/>
              </a:spcAft>
              <a:buClr>
                <a:srgbClr val="595959"/>
              </a:buClr>
              <a:buSzPts val="1600"/>
              <a:buFont typeface="Century Gothic"/>
              <a:buAutoNum type="arabicParenR"/>
            </a:pPr>
            <a:r>
              <a:rPr lang="en-US" sz="1600">
                <a:solidFill>
                  <a:srgbClr val="595959"/>
                </a:solidFill>
                <a:latin typeface="Century Gothic"/>
                <a:ea typeface="Century Gothic"/>
                <a:cs typeface="Century Gothic"/>
                <a:sym typeface="Century Gothic"/>
              </a:rPr>
              <a:t>Repeat until path from every vertice to each other have been found</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When a vertex is reached and the weight on two edges is the same, either may be chosen</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1600"/>
              </a:spcAft>
              <a:buNone/>
            </a:pPr>
            <a:endParaRPr sz="1600" b="1">
              <a:solidFill>
                <a:srgbClr val="595959"/>
              </a:solidFill>
              <a:latin typeface="Century Gothic"/>
              <a:ea typeface="Century Gothic"/>
              <a:cs typeface="Century Gothic"/>
              <a:sym typeface="Century Gothic"/>
            </a:endParaRPr>
          </a:p>
        </p:txBody>
      </p:sp>
      <p:graphicFrame>
        <p:nvGraphicFramePr>
          <p:cNvPr id="484" name="Google Shape;484;p41"/>
          <p:cNvGraphicFramePr/>
          <p:nvPr/>
        </p:nvGraphicFramePr>
        <p:xfrm>
          <a:off x="364375" y="3443075"/>
          <a:ext cx="3000000" cy="3000000"/>
        </p:xfrm>
        <a:graphic>
          <a:graphicData uri="http://schemas.openxmlformats.org/drawingml/2006/table">
            <a:tbl>
              <a:tblPr>
                <a:noFill/>
                <a:tableStyleId>{1623EFA8-AB99-447C-8F37-CCE0B90731B3}</a:tableStyleId>
              </a:tblPr>
              <a:tblGrid>
                <a:gridCol w="920300">
                  <a:extLst>
                    <a:ext uri="{9D8B030D-6E8A-4147-A177-3AD203B41FA5}">
                      <a16:colId xmlns:a16="http://schemas.microsoft.com/office/drawing/2014/main" val="20000"/>
                    </a:ext>
                  </a:extLst>
                </a:gridCol>
                <a:gridCol w="920300">
                  <a:extLst>
                    <a:ext uri="{9D8B030D-6E8A-4147-A177-3AD203B41FA5}">
                      <a16:colId xmlns:a16="http://schemas.microsoft.com/office/drawing/2014/main" val="20001"/>
                    </a:ext>
                  </a:extLst>
                </a:gridCol>
                <a:gridCol w="920300">
                  <a:extLst>
                    <a:ext uri="{9D8B030D-6E8A-4147-A177-3AD203B41FA5}">
                      <a16:colId xmlns:a16="http://schemas.microsoft.com/office/drawing/2014/main" val="20002"/>
                    </a:ext>
                  </a:extLst>
                </a:gridCol>
                <a:gridCol w="920300">
                  <a:extLst>
                    <a:ext uri="{9D8B030D-6E8A-4147-A177-3AD203B41FA5}">
                      <a16:colId xmlns:a16="http://schemas.microsoft.com/office/drawing/2014/main" val="20003"/>
                    </a:ext>
                  </a:extLst>
                </a:gridCol>
                <a:gridCol w="920300">
                  <a:extLst>
                    <a:ext uri="{9D8B030D-6E8A-4147-A177-3AD203B41FA5}">
                      <a16:colId xmlns:a16="http://schemas.microsoft.com/office/drawing/2014/main" val="20004"/>
                    </a:ext>
                  </a:extLst>
                </a:gridCol>
              </a:tblGrid>
              <a:tr h="381000">
                <a:tc>
                  <a:txBody>
                    <a:bodyPr/>
                    <a:lstStyle/>
                    <a:p>
                      <a:pPr marL="0" lvl="0" indent="0" algn="l" rtl="0">
                        <a:spcBef>
                          <a:spcPts val="0"/>
                        </a:spcBef>
                        <a:spcAft>
                          <a:spcPts val="0"/>
                        </a:spcAft>
                        <a:buNone/>
                      </a:pPr>
                      <a:r>
                        <a:rPr lang="en-US" sz="1000">
                          <a:latin typeface="Century Gothic"/>
                          <a:ea typeface="Century Gothic"/>
                          <a:cs typeface="Century Gothic"/>
                          <a:sym typeface="Century Gothic"/>
                        </a:rPr>
                        <a:t>Paths from A</a:t>
                      </a:r>
                      <a:endParaRPr sz="10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US" sz="1000">
                          <a:latin typeface="Century Gothic"/>
                          <a:ea typeface="Century Gothic"/>
                          <a:cs typeface="Century Gothic"/>
                          <a:sym typeface="Century Gothic"/>
                        </a:rPr>
                        <a:t>B</a:t>
                      </a:r>
                      <a:endParaRPr sz="10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US" sz="1000">
                          <a:latin typeface="Century Gothic"/>
                          <a:ea typeface="Century Gothic"/>
                          <a:cs typeface="Century Gothic"/>
                          <a:sym typeface="Century Gothic"/>
                        </a:rPr>
                        <a:t>C</a:t>
                      </a:r>
                      <a:endParaRPr sz="10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US" sz="1000">
                          <a:latin typeface="Century Gothic"/>
                          <a:ea typeface="Century Gothic"/>
                          <a:cs typeface="Century Gothic"/>
                          <a:sym typeface="Century Gothic"/>
                        </a:rPr>
                        <a:t>D</a:t>
                      </a:r>
                      <a:endParaRPr sz="10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US" sz="1000">
                          <a:latin typeface="Century Gothic"/>
                          <a:ea typeface="Century Gothic"/>
                          <a:cs typeface="Century Gothic"/>
                          <a:sym typeface="Century Gothic"/>
                        </a:rPr>
                        <a:t>E</a:t>
                      </a:r>
                      <a:endParaRPr sz="100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sz="1000">
                          <a:latin typeface="Century Gothic"/>
                          <a:ea typeface="Century Gothic"/>
                          <a:cs typeface="Century Gothic"/>
                          <a:sym typeface="Century Gothic"/>
                        </a:rPr>
                        <a:t>Path</a:t>
                      </a:r>
                      <a:endParaRPr sz="10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US" sz="1000">
                          <a:latin typeface="Century Gothic"/>
                          <a:ea typeface="Century Gothic"/>
                          <a:cs typeface="Century Gothic"/>
                          <a:sym typeface="Century Gothic"/>
                        </a:rPr>
                        <a:t>A-&gt;D-&gt;B</a:t>
                      </a:r>
                      <a:endParaRPr sz="10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US" sz="1000">
                          <a:latin typeface="Century Gothic"/>
                          <a:ea typeface="Century Gothic"/>
                          <a:cs typeface="Century Gothic"/>
                          <a:sym typeface="Century Gothic"/>
                        </a:rPr>
                        <a:t>A-&gt;D-&gt;B-&gt;C</a:t>
                      </a:r>
                      <a:endParaRPr sz="10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US" sz="1000">
                          <a:latin typeface="Century Gothic"/>
                          <a:ea typeface="Century Gothic"/>
                          <a:cs typeface="Century Gothic"/>
                          <a:sym typeface="Century Gothic"/>
                        </a:rPr>
                        <a:t>A-&gt;D</a:t>
                      </a:r>
                      <a:endParaRPr sz="10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US" sz="1000">
                          <a:latin typeface="Century Gothic"/>
                          <a:ea typeface="Century Gothic"/>
                          <a:cs typeface="Century Gothic"/>
                          <a:sym typeface="Century Gothic"/>
                        </a:rPr>
                        <a:t>A-&gt;D-&gt;E</a:t>
                      </a:r>
                      <a:endParaRPr sz="100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sz="1000">
                          <a:latin typeface="Century Gothic"/>
                          <a:ea typeface="Century Gothic"/>
                          <a:cs typeface="Century Gothic"/>
                          <a:sym typeface="Century Gothic"/>
                        </a:rPr>
                        <a:t>Weight</a:t>
                      </a:r>
                      <a:endParaRPr sz="10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US" sz="1000">
                          <a:latin typeface="Century Gothic"/>
                          <a:ea typeface="Century Gothic"/>
                          <a:cs typeface="Century Gothic"/>
                          <a:sym typeface="Century Gothic"/>
                        </a:rPr>
                        <a:t>8</a:t>
                      </a:r>
                      <a:endParaRPr sz="10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US" sz="1000">
                          <a:latin typeface="Century Gothic"/>
                          <a:ea typeface="Century Gothic"/>
                          <a:cs typeface="Century Gothic"/>
                          <a:sym typeface="Century Gothic"/>
                        </a:rPr>
                        <a:t>9</a:t>
                      </a:r>
                      <a:endParaRPr sz="10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US" sz="1000">
                          <a:latin typeface="Century Gothic"/>
                          <a:ea typeface="Century Gothic"/>
                          <a:cs typeface="Century Gothic"/>
                          <a:sym typeface="Century Gothic"/>
                        </a:rPr>
                        <a:t>5</a:t>
                      </a:r>
                      <a:endParaRPr sz="10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US" sz="1000">
                          <a:latin typeface="Century Gothic"/>
                          <a:ea typeface="Century Gothic"/>
                          <a:cs typeface="Century Gothic"/>
                          <a:sym typeface="Century Gothic"/>
                        </a:rPr>
                        <a:t>7</a:t>
                      </a:r>
                      <a:endParaRPr sz="100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42"/>
          <p:cNvSpPr txBox="1">
            <a:spLocks noGrp="1"/>
          </p:cNvSpPr>
          <p:nvPr>
            <p:ph type="body" idx="2"/>
          </p:nvPr>
        </p:nvSpPr>
        <p:spPr>
          <a:xfrm>
            <a:off x="11113" y="41275"/>
            <a:ext cx="7380300" cy="777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None/>
            </a:pPr>
            <a:r>
              <a:rPr lang="en-US"/>
              <a:t>Minimum Weight Spanning Tree</a:t>
            </a:r>
            <a:endParaRPr/>
          </a:p>
        </p:txBody>
      </p:sp>
      <p:sp>
        <p:nvSpPr>
          <p:cNvPr id="491" name="Google Shape;491;p42"/>
          <p:cNvSpPr txBox="1"/>
          <p:nvPr/>
        </p:nvSpPr>
        <p:spPr>
          <a:xfrm>
            <a:off x="364425" y="863538"/>
            <a:ext cx="5762700" cy="3789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1600">
                <a:solidFill>
                  <a:srgbClr val="595959"/>
                </a:solidFill>
                <a:latin typeface="Century Gothic"/>
                <a:ea typeface="Century Gothic"/>
                <a:cs typeface="Century Gothic"/>
                <a:sym typeface="Century Gothic"/>
              </a:rPr>
              <a:t>A Minimum Weight Spanning Tree (MWST) is the set of edges that connects all vertices in the graph with the minimum sum of edge weight</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This is </a:t>
            </a:r>
            <a:r>
              <a:rPr lang="en-US" sz="1600" b="1">
                <a:solidFill>
                  <a:srgbClr val="595959"/>
                </a:solidFill>
                <a:latin typeface="Century Gothic"/>
                <a:ea typeface="Century Gothic"/>
                <a:cs typeface="Century Gothic"/>
                <a:sym typeface="Century Gothic"/>
              </a:rPr>
              <a:t>only</a:t>
            </a:r>
            <a:r>
              <a:rPr lang="en-US" sz="1600">
                <a:solidFill>
                  <a:srgbClr val="595959"/>
                </a:solidFill>
                <a:latin typeface="Century Gothic"/>
                <a:ea typeface="Century Gothic"/>
                <a:cs typeface="Century Gothic"/>
                <a:sym typeface="Century Gothic"/>
              </a:rPr>
              <a:t> useful for weighted and connected graphs</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b="1">
                <a:solidFill>
                  <a:srgbClr val="595959"/>
                </a:solidFill>
                <a:latin typeface="Century Gothic"/>
                <a:ea typeface="Century Gothic"/>
                <a:cs typeface="Century Gothic"/>
                <a:sym typeface="Century Gothic"/>
              </a:rPr>
              <a:t>Prims Algorithm: </a:t>
            </a:r>
            <a:r>
              <a:rPr lang="en-US" sz="1600">
                <a:solidFill>
                  <a:srgbClr val="595959"/>
                </a:solidFill>
                <a:latin typeface="Century Gothic"/>
                <a:ea typeface="Century Gothic"/>
                <a:cs typeface="Century Gothic"/>
                <a:sym typeface="Century Gothic"/>
              </a:rPr>
              <a:t>greedy MWST algorithm that can tolerate negative edge weights and is efficient for dense graphs</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b="1">
                <a:solidFill>
                  <a:srgbClr val="595959"/>
                </a:solidFill>
                <a:latin typeface="Century Gothic"/>
                <a:ea typeface="Century Gothic"/>
                <a:cs typeface="Century Gothic"/>
                <a:sym typeface="Century Gothic"/>
              </a:rPr>
              <a:t>Kruskal’s Algorithm: </a:t>
            </a:r>
            <a:r>
              <a:rPr lang="en-US" sz="1600">
                <a:solidFill>
                  <a:srgbClr val="595959"/>
                </a:solidFill>
                <a:latin typeface="Century Gothic"/>
                <a:ea typeface="Century Gothic"/>
                <a:cs typeface="Century Gothic"/>
                <a:sym typeface="Century Gothic"/>
              </a:rPr>
              <a:t>greedy MWST algorithm that is efficient for sparse graphs</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1600"/>
              </a:spcAft>
              <a:buNone/>
            </a:pPr>
            <a:endParaRPr sz="1600" b="1">
              <a:solidFill>
                <a:srgbClr val="595959"/>
              </a:solidFill>
              <a:latin typeface="Century Gothic"/>
              <a:ea typeface="Century Gothic"/>
              <a:cs typeface="Century Gothic"/>
              <a:sym typeface="Century Gothic"/>
            </a:endParaRPr>
          </a:p>
        </p:txBody>
      </p:sp>
      <p:pic>
        <p:nvPicPr>
          <p:cNvPr id="492" name="Google Shape;492;p42"/>
          <p:cNvPicPr preferRelativeResize="0"/>
          <p:nvPr/>
        </p:nvPicPr>
        <p:blipFill>
          <a:blip r:embed="rId3">
            <a:alphaModFix/>
          </a:blip>
          <a:stretch>
            <a:fillRect/>
          </a:stretch>
        </p:blipFill>
        <p:spPr>
          <a:xfrm>
            <a:off x="7221663" y="1391500"/>
            <a:ext cx="606725" cy="606725"/>
          </a:xfrm>
          <a:prstGeom prst="rect">
            <a:avLst/>
          </a:prstGeom>
          <a:noFill/>
          <a:ln>
            <a:noFill/>
          </a:ln>
        </p:spPr>
      </p:pic>
      <p:pic>
        <p:nvPicPr>
          <p:cNvPr id="493" name="Google Shape;493;p42"/>
          <p:cNvPicPr preferRelativeResize="0"/>
          <p:nvPr/>
        </p:nvPicPr>
        <p:blipFill>
          <a:blip r:embed="rId4">
            <a:alphaModFix/>
          </a:blip>
          <a:stretch>
            <a:fillRect/>
          </a:stretch>
        </p:blipFill>
        <p:spPr>
          <a:xfrm>
            <a:off x="7221675" y="2455125"/>
            <a:ext cx="606725" cy="6067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43"/>
          <p:cNvSpPr txBox="1">
            <a:spLocks noGrp="1"/>
          </p:cNvSpPr>
          <p:nvPr>
            <p:ph type="body" idx="2"/>
          </p:nvPr>
        </p:nvSpPr>
        <p:spPr>
          <a:xfrm>
            <a:off x="11113" y="41275"/>
            <a:ext cx="7380300" cy="777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None/>
            </a:pPr>
            <a:r>
              <a:rPr lang="en-US"/>
              <a:t>Minimum Weight Spanning Tree</a:t>
            </a:r>
            <a:endParaRPr/>
          </a:p>
        </p:txBody>
      </p:sp>
      <p:sp>
        <p:nvSpPr>
          <p:cNvPr id="500" name="Google Shape;500;p43"/>
          <p:cNvSpPr txBox="1"/>
          <p:nvPr/>
        </p:nvSpPr>
        <p:spPr>
          <a:xfrm>
            <a:off x="283775" y="912150"/>
            <a:ext cx="4560900" cy="39429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595959"/>
              </a:buClr>
              <a:buSzPts val="1600"/>
              <a:buFont typeface="Century Gothic"/>
              <a:buAutoNum type="arabicParenR"/>
            </a:pPr>
            <a:r>
              <a:rPr lang="en-US" sz="1600">
                <a:solidFill>
                  <a:srgbClr val="595959"/>
                </a:solidFill>
                <a:latin typeface="Century Gothic"/>
                <a:ea typeface="Century Gothic"/>
                <a:cs typeface="Century Gothic"/>
                <a:sym typeface="Century Gothic"/>
              </a:rPr>
              <a:t>Define an empty set called visited and a set called unvisited containing all vertices.  Chose an arbitrary vertex to add to the visited set, in this case S.</a:t>
            </a:r>
            <a:endParaRPr sz="1600">
              <a:solidFill>
                <a:srgbClr val="595959"/>
              </a:solidFill>
              <a:latin typeface="Century Gothic"/>
              <a:ea typeface="Century Gothic"/>
              <a:cs typeface="Century Gothic"/>
              <a:sym typeface="Century Gothic"/>
            </a:endParaRPr>
          </a:p>
          <a:p>
            <a:pPr marL="457200" lvl="0" indent="-330200" algn="l" rtl="0">
              <a:lnSpc>
                <a:spcPct val="115000"/>
              </a:lnSpc>
              <a:spcBef>
                <a:spcPts val="0"/>
              </a:spcBef>
              <a:spcAft>
                <a:spcPts val="0"/>
              </a:spcAft>
              <a:buClr>
                <a:srgbClr val="595959"/>
              </a:buClr>
              <a:buSzPts val="1600"/>
              <a:buFont typeface="Century Gothic"/>
              <a:buAutoNum type="arabicParenR"/>
            </a:pPr>
            <a:r>
              <a:rPr lang="en-US" sz="1600">
                <a:solidFill>
                  <a:srgbClr val="595959"/>
                </a:solidFill>
                <a:latin typeface="Century Gothic"/>
                <a:ea typeface="Century Gothic"/>
                <a:cs typeface="Century Gothic"/>
                <a:sym typeface="Century Gothic"/>
              </a:rPr>
              <a:t>Choose a minimum weighted edge that connects a vertex from the visited set to the unvisited set.  Move the connected vertex from the unvisited set to the visited set. </a:t>
            </a:r>
            <a:endParaRPr sz="1600">
              <a:solidFill>
                <a:srgbClr val="595959"/>
              </a:solidFill>
              <a:latin typeface="Century Gothic"/>
              <a:ea typeface="Century Gothic"/>
              <a:cs typeface="Century Gothic"/>
              <a:sym typeface="Century Gothic"/>
            </a:endParaRPr>
          </a:p>
          <a:p>
            <a:pPr marL="457200" lvl="0" indent="-330200" algn="l" rtl="0">
              <a:lnSpc>
                <a:spcPct val="115000"/>
              </a:lnSpc>
              <a:spcBef>
                <a:spcPts val="0"/>
              </a:spcBef>
              <a:spcAft>
                <a:spcPts val="0"/>
              </a:spcAft>
              <a:buClr>
                <a:srgbClr val="595959"/>
              </a:buClr>
              <a:buSzPts val="1600"/>
              <a:buFont typeface="Century Gothic"/>
              <a:buAutoNum type="arabicParenR"/>
            </a:pPr>
            <a:r>
              <a:rPr lang="en-US" sz="1600">
                <a:solidFill>
                  <a:srgbClr val="595959"/>
                </a:solidFill>
                <a:latin typeface="Century Gothic"/>
                <a:ea typeface="Century Gothic"/>
                <a:cs typeface="Century Gothic"/>
                <a:sym typeface="Century Gothic"/>
              </a:rPr>
              <a:t>Repeat step 2 until all vertices are contained in the visited set </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Clr>
                <a:schemeClr val="dk1"/>
              </a:buClr>
              <a:buSzPts val="1100"/>
              <a:buFont typeface="Arial"/>
              <a:buNone/>
            </a:pPr>
            <a:r>
              <a:rPr lang="en-US" sz="1600">
                <a:solidFill>
                  <a:srgbClr val="595959"/>
                </a:solidFill>
                <a:latin typeface="Century Gothic"/>
                <a:ea typeface="Century Gothic"/>
                <a:cs typeface="Century Gothic"/>
                <a:sym typeface="Century Gothic"/>
              </a:rPr>
              <a:t>When a vertex is reached and the weight on two edges is the same, either may be chosen</a:t>
            </a:r>
            <a:endParaRPr sz="1600" b="1">
              <a:solidFill>
                <a:srgbClr val="595959"/>
              </a:solidFill>
              <a:latin typeface="Century Gothic"/>
              <a:ea typeface="Century Gothic"/>
              <a:cs typeface="Century Gothic"/>
              <a:sym typeface="Century Gothic"/>
            </a:endParaRPr>
          </a:p>
          <a:p>
            <a:pPr marL="0" lvl="0" indent="0" algn="l" rtl="0">
              <a:spcBef>
                <a:spcPts val="1600"/>
              </a:spcBef>
              <a:spcAft>
                <a:spcPts val="0"/>
              </a:spcAft>
              <a:buNone/>
            </a:pPr>
            <a:endParaRPr/>
          </a:p>
        </p:txBody>
      </p:sp>
      <p:pic>
        <p:nvPicPr>
          <p:cNvPr id="501" name="Google Shape;501;p43"/>
          <p:cNvPicPr preferRelativeResize="0"/>
          <p:nvPr/>
        </p:nvPicPr>
        <p:blipFill>
          <a:blip r:embed="rId3">
            <a:alphaModFix/>
          </a:blip>
          <a:stretch>
            <a:fillRect/>
          </a:stretch>
        </p:blipFill>
        <p:spPr>
          <a:xfrm>
            <a:off x="4997075" y="971575"/>
            <a:ext cx="3994525" cy="1964811"/>
          </a:xfrm>
          <a:prstGeom prst="rect">
            <a:avLst/>
          </a:prstGeom>
          <a:noFill/>
          <a:ln>
            <a:noFill/>
          </a:ln>
        </p:spPr>
      </p:pic>
      <p:pic>
        <p:nvPicPr>
          <p:cNvPr id="502" name="Google Shape;502;p43"/>
          <p:cNvPicPr preferRelativeResize="0"/>
          <p:nvPr/>
        </p:nvPicPr>
        <p:blipFill>
          <a:blip r:embed="rId4">
            <a:alphaModFix/>
          </a:blip>
          <a:stretch>
            <a:fillRect/>
          </a:stretch>
        </p:blipFill>
        <p:spPr>
          <a:xfrm>
            <a:off x="5106350" y="3088786"/>
            <a:ext cx="3775979" cy="190231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44"/>
          <p:cNvSpPr txBox="1">
            <a:spLocks noGrp="1"/>
          </p:cNvSpPr>
          <p:nvPr>
            <p:ph type="body" idx="2"/>
          </p:nvPr>
        </p:nvSpPr>
        <p:spPr>
          <a:xfrm>
            <a:off x="11113" y="41275"/>
            <a:ext cx="7380300" cy="777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None/>
            </a:pPr>
            <a:r>
              <a:rPr lang="en-US"/>
              <a:t>Minimum Weight Spanning Tree Example</a:t>
            </a:r>
            <a:endParaRPr/>
          </a:p>
        </p:txBody>
      </p:sp>
      <p:pic>
        <p:nvPicPr>
          <p:cNvPr id="509" name="Google Shape;509;p44"/>
          <p:cNvPicPr preferRelativeResize="0"/>
          <p:nvPr/>
        </p:nvPicPr>
        <p:blipFill>
          <a:blip r:embed="rId3">
            <a:alphaModFix/>
          </a:blip>
          <a:stretch>
            <a:fillRect/>
          </a:stretch>
        </p:blipFill>
        <p:spPr>
          <a:xfrm>
            <a:off x="246500" y="1088213"/>
            <a:ext cx="2641349" cy="1320675"/>
          </a:xfrm>
          <a:prstGeom prst="rect">
            <a:avLst/>
          </a:prstGeom>
          <a:noFill/>
          <a:ln>
            <a:noFill/>
          </a:ln>
        </p:spPr>
      </p:pic>
      <p:pic>
        <p:nvPicPr>
          <p:cNvPr id="510" name="Google Shape;510;p44"/>
          <p:cNvPicPr preferRelativeResize="0"/>
          <p:nvPr/>
        </p:nvPicPr>
        <p:blipFill>
          <a:blip r:embed="rId4">
            <a:alphaModFix/>
          </a:blip>
          <a:stretch>
            <a:fillRect/>
          </a:stretch>
        </p:blipFill>
        <p:spPr>
          <a:xfrm>
            <a:off x="3148225" y="1093231"/>
            <a:ext cx="2641349" cy="1310645"/>
          </a:xfrm>
          <a:prstGeom prst="rect">
            <a:avLst/>
          </a:prstGeom>
          <a:noFill/>
          <a:ln>
            <a:noFill/>
          </a:ln>
        </p:spPr>
      </p:pic>
      <p:pic>
        <p:nvPicPr>
          <p:cNvPr id="511" name="Google Shape;511;p44"/>
          <p:cNvPicPr preferRelativeResize="0"/>
          <p:nvPr/>
        </p:nvPicPr>
        <p:blipFill>
          <a:blip r:embed="rId5">
            <a:alphaModFix/>
          </a:blip>
          <a:stretch>
            <a:fillRect/>
          </a:stretch>
        </p:blipFill>
        <p:spPr>
          <a:xfrm>
            <a:off x="6049950" y="1093221"/>
            <a:ext cx="2641350" cy="1340229"/>
          </a:xfrm>
          <a:prstGeom prst="rect">
            <a:avLst/>
          </a:prstGeom>
          <a:noFill/>
          <a:ln>
            <a:noFill/>
          </a:ln>
        </p:spPr>
      </p:pic>
      <p:pic>
        <p:nvPicPr>
          <p:cNvPr id="512" name="Google Shape;512;p44"/>
          <p:cNvPicPr preferRelativeResize="0"/>
          <p:nvPr/>
        </p:nvPicPr>
        <p:blipFill>
          <a:blip r:embed="rId6">
            <a:alphaModFix/>
          </a:blip>
          <a:stretch>
            <a:fillRect/>
          </a:stretch>
        </p:blipFill>
        <p:spPr>
          <a:xfrm>
            <a:off x="246500" y="2677922"/>
            <a:ext cx="2641351" cy="1370478"/>
          </a:xfrm>
          <a:prstGeom prst="rect">
            <a:avLst/>
          </a:prstGeom>
          <a:noFill/>
          <a:ln>
            <a:noFill/>
          </a:ln>
        </p:spPr>
      </p:pic>
      <p:pic>
        <p:nvPicPr>
          <p:cNvPr id="513" name="Google Shape;513;p44"/>
          <p:cNvPicPr preferRelativeResize="0"/>
          <p:nvPr/>
        </p:nvPicPr>
        <p:blipFill>
          <a:blip r:embed="rId7">
            <a:alphaModFix/>
          </a:blip>
          <a:stretch>
            <a:fillRect/>
          </a:stretch>
        </p:blipFill>
        <p:spPr>
          <a:xfrm>
            <a:off x="3170762" y="2677931"/>
            <a:ext cx="2802475" cy="1469144"/>
          </a:xfrm>
          <a:prstGeom prst="rect">
            <a:avLst/>
          </a:prstGeom>
          <a:noFill/>
          <a:ln>
            <a:noFill/>
          </a:ln>
        </p:spPr>
      </p:pic>
      <p:pic>
        <p:nvPicPr>
          <p:cNvPr id="514" name="Google Shape;514;p44"/>
          <p:cNvPicPr preferRelativeResize="0"/>
          <p:nvPr/>
        </p:nvPicPr>
        <p:blipFill>
          <a:blip r:embed="rId8">
            <a:alphaModFix/>
          </a:blip>
          <a:stretch>
            <a:fillRect/>
          </a:stretch>
        </p:blipFill>
        <p:spPr>
          <a:xfrm>
            <a:off x="6049950" y="2656485"/>
            <a:ext cx="2802500" cy="141336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45"/>
          <p:cNvSpPr txBox="1">
            <a:spLocks noGrp="1"/>
          </p:cNvSpPr>
          <p:nvPr>
            <p:ph type="body" idx="2"/>
          </p:nvPr>
        </p:nvSpPr>
        <p:spPr>
          <a:xfrm>
            <a:off x="11113" y="41275"/>
            <a:ext cx="7380300" cy="777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None/>
            </a:pPr>
            <a:r>
              <a:rPr lang="en-US"/>
              <a:t>A* (A star)</a:t>
            </a:r>
            <a:endParaRPr/>
          </a:p>
        </p:txBody>
      </p:sp>
      <p:sp>
        <p:nvSpPr>
          <p:cNvPr id="521" name="Google Shape;521;p45"/>
          <p:cNvSpPr txBox="1"/>
          <p:nvPr/>
        </p:nvSpPr>
        <p:spPr>
          <a:xfrm>
            <a:off x="364425" y="863538"/>
            <a:ext cx="5762700" cy="3789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1600">
                <a:solidFill>
                  <a:srgbClr val="595959"/>
                </a:solidFill>
                <a:latin typeface="Century Gothic"/>
                <a:ea typeface="Century Gothic"/>
                <a:cs typeface="Century Gothic"/>
                <a:sym typeface="Century Gothic"/>
              </a:rPr>
              <a:t>The A* algorithm improves on Dijkstra’s Algorithm using </a:t>
            </a:r>
            <a:r>
              <a:rPr lang="en-US" sz="1600" i="1">
                <a:solidFill>
                  <a:srgbClr val="595959"/>
                </a:solidFill>
                <a:latin typeface="Century Gothic"/>
                <a:ea typeface="Century Gothic"/>
                <a:cs typeface="Century Gothic"/>
                <a:sym typeface="Century Gothic"/>
              </a:rPr>
              <a:t>heuristics</a:t>
            </a:r>
            <a:r>
              <a:rPr lang="en-US" sz="1600">
                <a:solidFill>
                  <a:srgbClr val="595959"/>
                </a:solidFill>
                <a:latin typeface="Century Gothic"/>
                <a:ea typeface="Century Gothic"/>
                <a:cs typeface="Century Gothic"/>
                <a:sym typeface="Century Gothic"/>
              </a:rPr>
              <a:t> to achieve better performance</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It’s an informed search algorithm that balances the </a:t>
            </a:r>
            <a:r>
              <a:rPr lang="en-US" sz="1600" i="1">
                <a:solidFill>
                  <a:srgbClr val="595959"/>
                </a:solidFill>
                <a:latin typeface="Century Gothic"/>
                <a:ea typeface="Century Gothic"/>
                <a:cs typeface="Century Gothic"/>
                <a:sym typeface="Century Gothic"/>
              </a:rPr>
              <a:t>exact cost from the start</a:t>
            </a:r>
            <a:r>
              <a:rPr lang="en-US" sz="1600">
                <a:solidFill>
                  <a:srgbClr val="595959"/>
                </a:solidFill>
                <a:latin typeface="Century Gothic"/>
                <a:ea typeface="Century Gothic"/>
                <a:cs typeface="Century Gothic"/>
                <a:sym typeface="Century Gothic"/>
              </a:rPr>
              <a:t> </a:t>
            </a:r>
            <a:r>
              <a:rPr lang="en-US" sz="1600" i="1">
                <a:solidFill>
                  <a:srgbClr val="595959"/>
                </a:solidFill>
                <a:latin typeface="Century Gothic"/>
                <a:ea typeface="Century Gothic"/>
                <a:cs typeface="Century Gothic"/>
                <a:sym typeface="Century Gothic"/>
              </a:rPr>
              <a:t>to any vertex</a:t>
            </a:r>
            <a:r>
              <a:rPr lang="en-US" sz="1600">
                <a:solidFill>
                  <a:srgbClr val="595959"/>
                </a:solidFill>
                <a:latin typeface="Century Gothic"/>
                <a:ea typeface="Century Gothic"/>
                <a:cs typeface="Century Gothic"/>
                <a:sym typeface="Century Gothic"/>
              </a:rPr>
              <a:t> and the </a:t>
            </a:r>
            <a:r>
              <a:rPr lang="en-US" sz="1600" i="1">
                <a:solidFill>
                  <a:srgbClr val="595959"/>
                </a:solidFill>
                <a:latin typeface="Century Gothic"/>
                <a:ea typeface="Century Gothic"/>
                <a:cs typeface="Century Gothic"/>
                <a:sym typeface="Century Gothic"/>
              </a:rPr>
              <a:t>estimated cost from any vertex to the goal</a:t>
            </a:r>
            <a:endParaRPr sz="1600" i="1">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1600"/>
              </a:spcAft>
              <a:buNone/>
            </a:pPr>
            <a:r>
              <a:rPr lang="en-US" sz="1600" b="1">
                <a:solidFill>
                  <a:srgbClr val="595959"/>
                </a:solidFill>
                <a:latin typeface="Century Gothic"/>
                <a:ea typeface="Century Gothic"/>
                <a:cs typeface="Century Gothic"/>
                <a:sym typeface="Century Gothic"/>
              </a:rPr>
              <a:t>Heuristic</a:t>
            </a:r>
            <a:r>
              <a:rPr lang="en-US" sz="1600">
                <a:solidFill>
                  <a:srgbClr val="595959"/>
                </a:solidFill>
                <a:latin typeface="Century Gothic"/>
                <a:ea typeface="Century Gothic"/>
                <a:cs typeface="Century Gothic"/>
                <a:sym typeface="Century Gothic"/>
              </a:rPr>
              <a:t> </a:t>
            </a:r>
            <a:r>
              <a:rPr lang="en-US" sz="1600" b="1">
                <a:solidFill>
                  <a:srgbClr val="595959"/>
                </a:solidFill>
                <a:latin typeface="Century Gothic"/>
                <a:ea typeface="Century Gothic"/>
                <a:cs typeface="Century Gothic"/>
                <a:sym typeface="Century Gothic"/>
              </a:rPr>
              <a:t>algorithm</a:t>
            </a:r>
            <a:r>
              <a:rPr lang="en-US" sz="1600">
                <a:solidFill>
                  <a:srgbClr val="595959"/>
                </a:solidFill>
                <a:latin typeface="Century Gothic"/>
                <a:ea typeface="Century Gothic"/>
                <a:cs typeface="Century Gothic"/>
                <a:sym typeface="Century Gothic"/>
              </a:rPr>
              <a:t>: a component that is designed to solve a problem more quickly and efficiently than traditional algorithms. The trade off is usually accuracy and precision</a:t>
            </a:r>
            <a:endParaRPr sz="1600" b="1">
              <a:solidFill>
                <a:srgbClr val="595959"/>
              </a:solidFill>
              <a:latin typeface="Century Gothic"/>
              <a:ea typeface="Century Gothic"/>
              <a:cs typeface="Century Gothic"/>
              <a:sym typeface="Century Gothic"/>
            </a:endParaRPr>
          </a:p>
        </p:txBody>
      </p:sp>
      <p:pic>
        <p:nvPicPr>
          <p:cNvPr id="522" name="Google Shape;522;p45"/>
          <p:cNvPicPr preferRelativeResize="0"/>
          <p:nvPr/>
        </p:nvPicPr>
        <p:blipFill>
          <a:blip r:embed="rId3">
            <a:alphaModFix/>
          </a:blip>
          <a:stretch>
            <a:fillRect/>
          </a:stretch>
        </p:blipFill>
        <p:spPr>
          <a:xfrm>
            <a:off x="7221675" y="2455138"/>
            <a:ext cx="606725" cy="6067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46"/>
          <p:cNvSpPr txBox="1">
            <a:spLocks noGrp="1"/>
          </p:cNvSpPr>
          <p:nvPr>
            <p:ph type="body" idx="2"/>
          </p:nvPr>
        </p:nvSpPr>
        <p:spPr>
          <a:xfrm>
            <a:off x="11113" y="41275"/>
            <a:ext cx="7380300" cy="777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None/>
            </a:pPr>
            <a:r>
              <a:rPr lang="en-US"/>
              <a:t>A* (A star)</a:t>
            </a:r>
            <a:endParaRPr/>
          </a:p>
        </p:txBody>
      </p:sp>
      <p:sp>
        <p:nvSpPr>
          <p:cNvPr id="529" name="Google Shape;529;p46"/>
          <p:cNvSpPr txBox="1"/>
          <p:nvPr/>
        </p:nvSpPr>
        <p:spPr>
          <a:xfrm>
            <a:off x="364425" y="863550"/>
            <a:ext cx="4875900" cy="3789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1600">
                <a:solidFill>
                  <a:srgbClr val="595959"/>
                </a:solidFill>
                <a:latin typeface="Century Gothic"/>
                <a:ea typeface="Century Gothic"/>
                <a:cs typeface="Century Gothic"/>
                <a:sym typeface="Century Gothic"/>
              </a:rPr>
              <a:t>A* expands paths by using the function:</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b="1">
                <a:solidFill>
                  <a:srgbClr val="595959"/>
                </a:solidFill>
                <a:latin typeface="Century Gothic"/>
                <a:ea typeface="Century Gothic"/>
                <a:cs typeface="Century Gothic"/>
                <a:sym typeface="Century Gothic"/>
              </a:rPr>
              <a:t>f(v) = g(v) + h(v)</a:t>
            </a:r>
            <a:endParaRPr sz="1600" b="1">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Where </a:t>
            </a:r>
            <a:r>
              <a:rPr lang="en-US" sz="1600" i="1">
                <a:solidFill>
                  <a:srgbClr val="595959"/>
                </a:solidFill>
                <a:latin typeface="Century Gothic"/>
                <a:ea typeface="Century Gothic"/>
                <a:cs typeface="Century Gothic"/>
                <a:sym typeface="Century Gothic"/>
              </a:rPr>
              <a:t>g(v) is the cost so far</a:t>
            </a:r>
            <a:r>
              <a:rPr lang="en-US" sz="1600">
                <a:solidFill>
                  <a:srgbClr val="595959"/>
                </a:solidFill>
                <a:latin typeface="Century Gothic"/>
                <a:ea typeface="Century Gothic"/>
                <a:cs typeface="Century Gothic"/>
                <a:sym typeface="Century Gothic"/>
              </a:rPr>
              <a:t> to reach the vertex v and </a:t>
            </a:r>
            <a:r>
              <a:rPr lang="en-US" sz="1600" i="1">
                <a:solidFill>
                  <a:srgbClr val="595959"/>
                </a:solidFill>
                <a:latin typeface="Century Gothic"/>
                <a:ea typeface="Century Gothic"/>
                <a:cs typeface="Century Gothic"/>
                <a:sym typeface="Century Gothic"/>
              </a:rPr>
              <a:t>h(v) is the heuristic</a:t>
            </a:r>
            <a:r>
              <a:rPr lang="en-US" sz="1600">
                <a:solidFill>
                  <a:srgbClr val="595959"/>
                </a:solidFill>
                <a:latin typeface="Century Gothic"/>
                <a:ea typeface="Century Gothic"/>
                <a:cs typeface="Century Gothic"/>
                <a:sym typeface="Century Gothic"/>
              </a:rPr>
              <a:t> that estimates the cost from v to the goal</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b="1">
                <a:solidFill>
                  <a:srgbClr val="595959"/>
                </a:solidFill>
                <a:latin typeface="Century Gothic"/>
                <a:ea typeface="Century Gothic"/>
                <a:cs typeface="Century Gothic"/>
                <a:sym typeface="Century Gothic"/>
              </a:rPr>
              <a:t>Manhattan Distance Heuristic</a:t>
            </a:r>
            <a:r>
              <a:rPr lang="en-US" sz="1600">
                <a:solidFill>
                  <a:srgbClr val="595959"/>
                </a:solidFill>
                <a:latin typeface="Century Gothic"/>
                <a:ea typeface="Century Gothic"/>
                <a:cs typeface="Century Gothic"/>
                <a:sym typeface="Century Gothic"/>
              </a:rPr>
              <a:t>: the sum of horizontal and vertical distances between two points</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1600"/>
              </a:spcAft>
              <a:buNone/>
            </a:pPr>
            <a:r>
              <a:rPr lang="en-US" sz="1600" b="1">
                <a:solidFill>
                  <a:srgbClr val="595959"/>
                </a:solidFill>
                <a:latin typeface="Century Gothic"/>
                <a:ea typeface="Century Gothic"/>
                <a:cs typeface="Century Gothic"/>
                <a:sym typeface="Century Gothic"/>
              </a:rPr>
              <a:t>h(x, y) = |x1 – x2| + |y1 – y2|</a:t>
            </a:r>
            <a:endParaRPr sz="1600" b="1">
              <a:solidFill>
                <a:srgbClr val="595959"/>
              </a:solidFill>
              <a:latin typeface="Century Gothic"/>
              <a:ea typeface="Century Gothic"/>
              <a:cs typeface="Century Gothic"/>
              <a:sym typeface="Century Gothic"/>
            </a:endParaRPr>
          </a:p>
        </p:txBody>
      </p:sp>
      <p:pic>
        <p:nvPicPr>
          <p:cNvPr id="530" name="Google Shape;530;p46"/>
          <p:cNvPicPr preferRelativeResize="0"/>
          <p:nvPr/>
        </p:nvPicPr>
        <p:blipFill>
          <a:blip r:embed="rId3">
            <a:alphaModFix/>
          </a:blip>
          <a:stretch>
            <a:fillRect/>
          </a:stretch>
        </p:blipFill>
        <p:spPr>
          <a:xfrm>
            <a:off x="5240225" y="1085038"/>
            <a:ext cx="3346926" cy="3346926"/>
          </a:xfrm>
          <a:prstGeom prst="rect">
            <a:avLst/>
          </a:prstGeom>
          <a:noFill/>
          <a:ln>
            <a:noFill/>
          </a:ln>
        </p:spPr>
      </p:pic>
      <p:sp>
        <p:nvSpPr>
          <p:cNvPr id="531" name="Google Shape;531;p46"/>
          <p:cNvSpPr txBox="1"/>
          <p:nvPr/>
        </p:nvSpPr>
        <p:spPr>
          <a:xfrm>
            <a:off x="5240288" y="4295275"/>
            <a:ext cx="3346800" cy="64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latin typeface="Century Gothic"/>
                <a:ea typeface="Century Gothic"/>
                <a:cs typeface="Century Gothic"/>
                <a:sym typeface="Century Gothic"/>
              </a:rPr>
              <a:t>Red, blue, and yellow are equivalent Manhattan Distances. Green is shortest distance ignoring boundaries</a:t>
            </a:r>
            <a:endParaRPr sz="1200">
              <a:latin typeface="Century Gothic"/>
              <a:ea typeface="Century Gothic"/>
              <a:cs typeface="Century Gothic"/>
              <a:sym typeface="Century Gothic"/>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47"/>
          <p:cNvSpPr txBox="1">
            <a:spLocks noGrp="1"/>
          </p:cNvSpPr>
          <p:nvPr>
            <p:ph type="body" idx="2"/>
          </p:nvPr>
        </p:nvSpPr>
        <p:spPr>
          <a:xfrm>
            <a:off x="-12" y="46275"/>
            <a:ext cx="7380300" cy="777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None/>
            </a:pPr>
            <a:r>
              <a:rPr lang="en-US"/>
              <a:t>Shortest Path Use Case</a:t>
            </a:r>
            <a:endParaRPr/>
          </a:p>
        </p:txBody>
      </p:sp>
      <p:sp>
        <p:nvSpPr>
          <p:cNvPr id="538" name="Google Shape;538;p47"/>
          <p:cNvSpPr txBox="1"/>
          <p:nvPr/>
        </p:nvSpPr>
        <p:spPr>
          <a:xfrm>
            <a:off x="146075" y="984525"/>
            <a:ext cx="4944300" cy="365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a:solidFill>
                  <a:srgbClr val="595959"/>
                </a:solidFill>
                <a:latin typeface="Century Gothic"/>
                <a:ea typeface="Century Gothic"/>
                <a:cs typeface="Century Gothic"/>
                <a:sym typeface="Century Gothic"/>
              </a:rPr>
              <a:t>Routing logistics is one place where shortest path is especially suited  </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1600"/>
              </a:spcAft>
              <a:buNone/>
            </a:pPr>
            <a:r>
              <a:rPr lang="en-US" sz="1600">
                <a:solidFill>
                  <a:srgbClr val="595959"/>
                </a:solidFill>
                <a:latin typeface="Century Gothic"/>
                <a:ea typeface="Century Gothic"/>
                <a:cs typeface="Century Gothic"/>
                <a:sym typeface="Century Gothic"/>
              </a:rPr>
              <a:t>The shortest path algorithms can provide optimal routing for a shuttle service that provides pickup and dropoff for patient</a:t>
            </a:r>
            <a:endParaRPr sz="1600">
              <a:solidFill>
                <a:srgbClr val="595959"/>
              </a:solidFill>
              <a:latin typeface="Century Gothic"/>
              <a:ea typeface="Century Gothic"/>
              <a:cs typeface="Century Gothic"/>
              <a:sym typeface="Century Gothic"/>
            </a:endParaRPr>
          </a:p>
        </p:txBody>
      </p:sp>
      <p:pic>
        <p:nvPicPr>
          <p:cNvPr id="539" name="Google Shape;539;p47"/>
          <p:cNvPicPr preferRelativeResize="0"/>
          <p:nvPr/>
        </p:nvPicPr>
        <p:blipFill rotWithShape="1">
          <a:blip r:embed="rId3">
            <a:alphaModFix/>
          </a:blip>
          <a:srcRect l="833" t="8855" b="8541"/>
          <a:stretch/>
        </p:blipFill>
        <p:spPr>
          <a:xfrm>
            <a:off x="5307850" y="1293500"/>
            <a:ext cx="2562101" cy="33162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48"/>
          <p:cNvSpPr txBox="1">
            <a:spLocks noGrp="1"/>
          </p:cNvSpPr>
          <p:nvPr>
            <p:ph type="body" idx="1"/>
          </p:nvPr>
        </p:nvSpPr>
        <p:spPr>
          <a:xfrm>
            <a:off x="881880" y="2571750"/>
            <a:ext cx="6052200" cy="838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None/>
            </a:pPr>
            <a:r>
              <a:rPr lang="en-US"/>
              <a:t>Centrality Algorithms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49"/>
          <p:cNvSpPr txBox="1">
            <a:spLocks noGrp="1"/>
          </p:cNvSpPr>
          <p:nvPr>
            <p:ph type="body" idx="2"/>
          </p:nvPr>
        </p:nvSpPr>
        <p:spPr>
          <a:xfrm>
            <a:off x="11113" y="41275"/>
            <a:ext cx="7380300" cy="777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EF7521"/>
              </a:buClr>
              <a:buSzPts val="2400"/>
              <a:buNone/>
            </a:pPr>
            <a:r>
              <a:rPr lang="en-US"/>
              <a:t>Centrality Algorithms</a:t>
            </a:r>
            <a:endParaRPr/>
          </a:p>
        </p:txBody>
      </p:sp>
      <p:sp>
        <p:nvSpPr>
          <p:cNvPr id="552" name="Google Shape;552;p49"/>
          <p:cNvSpPr txBox="1"/>
          <p:nvPr/>
        </p:nvSpPr>
        <p:spPr>
          <a:xfrm>
            <a:off x="146076" y="984525"/>
            <a:ext cx="4605300" cy="3416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1600">
                <a:solidFill>
                  <a:srgbClr val="595959"/>
                </a:solidFill>
                <a:latin typeface="Century Gothic"/>
                <a:ea typeface="Century Gothic"/>
                <a:cs typeface="Century Gothic"/>
                <a:sym typeface="Century Gothic"/>
              </a:rPr>
              <a:t>Centrality algorithms determine the </a:t>
            </a:r>
            <a:r>
              <a:rPr lang="en-US" sz="1600" i="1">
                <a:solidFill>
                  <a:srgbClr val="595959"/>
                </a:solidFill>
                <a:latin typeface="Century Gothic"/>
                <a:ea typeface="Century Gothic"/>
                <a:cs typeface="Century Gothic"/>
                <a:sym typeface="Century Gothic"/>
              </a:rPr>
              <a:t>importance</a:t>
            </a:r>
            <a:r>
              <a:rPr lang="en-US" sz="1600">
                <a:solidFill>
                  <a:srgbClr val="595959"/>
                </a:solidFill>
                <a:latin typeface="Century Gothic"/>
                <a:ea typeface="Century Gothic"/>
                <a:cs typeface="Century Gothic"/>
                <a:sym typeface="Century Gothic"/>
              </a:rPr>
              <a:t> of each vertex, such closeness or degree, within a graph</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The centrality algorithms which will be covered include</a:t>
            </a:r>
            <a:endParaRPr sz="1600">
              <a:solidFill>
                <a:srgbClr val="595959"/>
              </a:solidFill>
              <a:latin typeface="Century Gothic"/>
              <a:ea typeface="Century Gothic"/>
              <a:cs typeface="Century Gothic"/>
              <a:sym typeface="Century Gothic"/>
            </a:endParaRPr>
          </a:p>
          <a:p>
            <a:pPr marL="457200" lvl="0" indent="-330200" algn="l" rtl="0">
              <a:lnSpc>
                <a:spcPct val="115000"/>
              </a:lnSpc>
              <a:spcBef>
                <a:spcPts val="1600"/>
              </a:spcBef>
              <a:spcAft>
                <a:spcPts val="0"/>
              </a:spcAft>
              <a:buClr>
                <a:srgbClr val="595959"/>
              </a:buClr>
              <a:buSzPts val="1600"/>
              <a:buFont typeface="Century Gothic"/>
              <a:buChar char="●"/>
            </a:pPr>
            <a:r>
              <a:rPr lang="en-US" sz="1600" b="1">
                <a:solidFill>
                  <a:srgbClr val="595959"/>
                </a:solidFill>
                <a:latin typeface="Century Gothic"/>
                <a:ea typeface="Century Gothic"/>
                <a:cs typeface="Century Gothic"/>
                <a:sym typeface="Century Gothic"/>
              </a:rPr>
              <a:t>PageRank</a:t>
            </a:r>
            <a:endParaRPr sz="1600" b="1">
              <a:solidFill>
                <a:srgbClr val="595959"/>
              </a:solidFill>
              <a:latin typeface="Century Gothic"/>
              <a:ea typeface="Century Gothic"/>
              <a:cs typeface="Century Gothic"/>
              <a:sym typeface="Century Gothic"/>
            </a:endParaRPr>
          </a:p>
          <a:p>
            <a:pPr marL="457200" lvl="0" indent="-330200" algn="l" rtl="0">
              <a:lnSpc>
                <a:spcPct val="115000"/>
              </a:lnSpc>
              <a:spcBef>
                <a:spcPts val="0"/>
              </a:spcBef>
              <a:spcAft>
                <a:spcPts val="0"/>
              </a:spcAft>
              <a:buClr>
                <a:srgbClr val="595959"/>
              </a:buClr>
              <a:buSzPts val="1600"/>
              <a:buFont typeface="Century Gothic"/>
              <a:buChar char="●"/>
            </a:pPr>
            <a:r>
              <a:rPr lang="en-US" sz="1600" b="1">
                <a:solidFill>
                  <a:srgbClr val="595959"/>
                </a:solidFill>
                <a:latin typeface="Century Gothic"/>
                <a:ea typeface="Century Gothic"/>
                <a:cs typeface="Century Gothic"/>
                <a:sym typeface="Century Gothic"/>
              </a:rPr>
              <a:t>Closeness Centrality</a:t>
            </a:r>
            <a:endParaRPr sz="1600" b="1">
              <a:solidFill>
                <a:srgbClr val="595959"/>
              </a:solidFill>
              <a:latin typeface="Century Gothic"/>
              <a:ea typeface="Century Gothic"/>
              <a:cs typeface="Century Gothic"/>
              <a:sym typeface="Century Gothic"/>
            </a:endParaRPr>
          </a:p>
          <a:p>
            <a:pPr marL="457200" lvl="0" indent="-330200" algn="l" rtl="0">
              <a:lnSpc>
                <a:spcPct val="115000"/>
              </a:lnSpc>
              <a:spcBef>
                <a:spcPts val="0"/>
              </a:spcBef>
              <a:spcAft>
                <a:spcPts val="0"/>
              </a:spcAft>
              <a:buClr>
                <a:srgbClr val="595959"/>
              </a:buClr>
              <a:buSzPts val="1600"/>
              <a:buFont typeface="Century Gothic"/>
              <a:buChar char="●"/>
            </a:pPr>
            <a:r>
              <a:rPr lang="en-US" sz="1600" b="1">
                <a:solidFill>
                  <a:srgbClr val="595959"/>
                </a:solidFill>
                <a:latin typeface="Century Gothic"/>
                <a:ea typeface="Century Gothic"/>
                <a:cs typeface="Century Gothic"/>
                <a:sym typeface="Century Gothic"/>
              </a:rPr>
              <a:t>Degree Centrality</a:t>
            </a:r>
            <a:endParaRPr sz="1600" b="1">
              <a:solidFill>
                <a:srgbClr val="595959"/>
              </a:solidFill>
              <a:latin typeface="Century Gothic"/>
              <a:ea typeface="Century Gothic"/>
              <a:cs typeface="Century Gothic"/>
              <a:sym typeface="Century Gothic"/>
            </a:endParaRPr>
          </a:p>
        </p:txBody>
      </p:sp>
      <p:pic>
        <p:nvPicPr>
          <p:cNvPr id="553" name="Google Shape;553;p49"/>
          <p:cNvPicPr preferRelativeResize="0"/>
          <p:nvPr/>
        </p:nvPicPr>
        <p:blipFill rotWithShape="1">
          <a:blip r:embed="rId3">
            <a:alphaModFix/>
          </a:blip>
          <a:srcRect/>
          <a:stretch/>
        </p:blipFill>
        <p:spPr>
          <a:xfrm>
            <a:off x="4925451" y="956176"/>
            <a:ext cx="3582600" cy="34731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50"/>
          <p:cNvSpPr txBox="1">
            <a:spLocks noGrp="1"/>
          </p:cNvSpPr>
          <p:nvPr>
            <p:ph type="body" idx="2"/>
          </p:nvPr>
        </p:nvSpPr>
        <p:spPr>
          <a:xfrm>
            <a:off x="11113" y="41275"/>
            <a:ext cx="7380300" cy="777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None/>
            </a:pPr>
            <a:r>
              <a:rPr lang="en-US"/>
              <a:t>PageRank</a:t>
            </a:r>
            <a:endParaRPr/>
          </a:p>
        </p:txBody>
      </p:sp>
      <p:sp>
        <p:nvSpPr>
          <p:cNvPr id="560" name="Google Shape;560;p50"/>
          <p:cNvSpPr txBox="1"/>
          <p:nvPr/>
        </p:nvSpPr>
        <p:spPr>
          <a:xfrm>
            <a:off x="146075" y="984525"/>
            <a:ext cx="59031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a:solidFill>
                  <a:srgbClr val="595959"/>
                </a:solidFill>
                <a:latin typeface="Century Gothic"/>
                <a:ea typeface="Century Gothic"/>
                <a:cs typeface="Century Gothic"/>
                <a:sym typeface="Century Gothic"/>
              </a:rPr>
              <a:t>PageRank recursively measures the transitive influence of vertices on each other</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Clr>
                <a:schemeClr val="dk1"/>
              </a:buClr>
              <a:buSzPts val="1100"/>
              <a:buFont typeface="Arial"/>
              <a:buNone/>
            </a:pPr>
            <a:r>
              <a:rPr lang="en-US" sz="1600">
                <a:solidFill>
                  <a:srgbClr val="595959"/>
                </a:solidFill>
                <a:latin typeface="Century Gothic"/>
                <a:ea typeface="Century Gothic"/>
                <a:cs typeface="Century Gothic"/>
                <a:sym typeface="Century Gothic"/>
              </a:rPr>
              <a:t>It helps determine the  </a:t>
            </a:r>
            <a:r>
              <a:rPr lang="en-US" sz="1600" b="1">
                <a:solidFill>
                  <a:srgbClr val="595959"/>
                </a:solidFill>
                <a:latin typeface="Century Gothic"/>
                <a:ea typeface="Century Gothic"/>
                <a:cs typeface="Century Gothic"/>
                <a:sym typeface="Century Gothic"/>
              </a:rPr>
              <a:t>relevance and importance</a:t>
            </a:r>
            <a:r>
              <a:rPr lang="en-US" sz="1600">
                <a:solidFill>
                  <a:srgbClr val="595959"/>
                </a:solidFill>
                <a:latin typeface="Century Gothic"/>
                <a:ea typeface="Century Gothic"/>
                <a:cs typeface="Century Gothic"/>
                <a:sym typeface="Century Gothic"/>
              </a:rPr>
              <a:t> of each vertice using the </a:t>
            </a:r>
            <a:r>
              <a:rPr lang="en-US" sz="1600" b="1">
                <a:solidFill>
                  <a:srgbClr val="595959"/>
                </a:solidFill>
                <a:latin typeface="Century Gothic"/>
                <a:ea typeface="Century Gothic"/>
                <a:cs typeface="Century Gothic"/>
                <a:sym typeface="Century Gothic"/>
              </a:rPr>
              <a:t>number of connections</a:t>
            </a:r>
            <a:r>
              <a:rPr lang="en-US" sz="1600">
                <a:solidFill>
                  <a:srgbClr val="595959"/>
                </a:solidFill>
                <a:latin typeface="Century Gothic"/>
                <a:ea typeface="Century Gothic"/>
                <a:cs typeface="Century Gothic"/>
                <a:sym typeface="Century Gothic"/>
              </a:rPr>
              <a:t> and the </a:t>
            </a:r>
            <a:r>
              <a:rPr lang="en-US" sz="1600" b="1">
                <a:solidFill>
                  <a:srgbClr val="595959"/>
                </a:solidFill>
                <a:latin typeface="Century Gothic"/>
                <a:ea typeface="Century Gothic"/>
                <a:cs typeface="Century Gothic"/>
                <a:sym typeface="Century Gothic"/>
              </a:rPr>
              <a:t>quality of connections</a:t>
            </a:r>
            <a:r>
              <a:rPr lang="en-US" sz="1600">
                <a:solidFill>
                  <a:srgbClr val="595959"/>
                </a:solidFill>
                <a:latin typeface="Century Gothic"/>
                <a:ea typeface="Century Gothic"/>
                <a:cs typeface="Century Gothic"/>
                <a:sym typeface="Century Gothic"/>
              </a:rPr>
              <a:t> a vertex has</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Created by Larry Page (co-founder of Google) while attending Stanford University. PageRank became the basis for the original Google search engine</a:t>
            </a:r>
            <a:endParaRPr sz="1600">
              <a:solidFill>
                <a:srgbClr val="595959"/>
              </a:solidFill>
              <a:latin typeface="Century Gothic"/>
              <a:ea typeface="Century Gothic"/>
              <a:cs typeface="Century Gothic"/>
              <a:sym typeface="Century Gothic"/>
            </a:endParaRPr>
          </a:p>
          <a:p>
            <a:pPr marL="457200" lvl="0" indent="-330200" algn="l" rtl="0">
              <a:lnSpc>
                <a:spcPct val="115000"/>
              </a:lnSpc>
              <a:spcBef>
                <a:spcPts val="1600"/>
              </a:spcBef>
              <a:spcAft>
                <a:spcPts val="0"/>
              </a:spcAft>
              <a:buClr>
                <a:srgbClr val="EF7521"/>
              </a:buClr>
              <a:buSzPts val="1600"/>
              <a:buFont typeface="Century Gothic"/>
              <a:buChar char="●"/>
            </a:pPr>
            <a:r>
              <a:rPr lang="en-US" sz="1600">
                <a:solidFill>
                  <a:srgbClr val="595959"/>
                </a:solidFill>
                <a:latin typeface="Century Gothic"/>
                <a:ea typeface="Century Gothic"/>
                <a:cs typeface="Century Gothic"/>
                <a:sym typeface="Century Gothic"/>
              </a:rPr>
              <a:t>May only be used for graphs with directed edges</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1600"/>
              </a:spcAft>
              <a:buNone/>
            </a:pPr>
            <a:endParaRPr sz="1600">
              <a:solidFill>
                <a:srgbClr val="595959"/>
              </a:solidFill>
              <a:latin typeface="Century Gothic"/>
              <a:ea typeface="Century Gothic"/>
              <a:cs typeface="Century Gothic"/>
              <a:sym typeface="Century Gothic"/>
            </a:endParaRPr>
          </a:p>
        </p:txBody>
      </p:sp>
      <p:pic>
        <p:nvPicPr>
          <p:cNvPr id="561" name="Google Shape;561;p50"/>
          <p:cNvPicPr preferRelativeResize="0"/>
          <p:nvPr/>
        </p:nvPicPr>
        <p:blipFill>
          <a:blip r:embed="rId3">
            <a:alphaModFix/>
          </a:blip>
          <a:stretch>
            <a:fillRect/>
          </a:stretch>
        </p:blipFill>
        <p:spPr>
          <a:xfrm>
            <a:off x="7221663" y="1391500"/>
            <a:ext cx="606725" cy="606725"/>
          </a:xfrm>
          <a:prstGeom prst="rect">
            <a:avLst/>
          </a:prstGeom>
          <a:noFill/>
          <a:ln>
            <a:noFill/>
          </a:ln>
        </p:spPr>
      </p:pic>
      <p:pic>
        <p:nvPicPr>
          <p:cNvPr id="562" name="Google Shape;562;p50"/>
          <p:cNvPicPr preferRelativeResize="0"/>
          <p:nvPr/>
        </p:nvPicPr>
        <p:blipFill>
          <a:blip r:embed="rId4">
            <a:alphaModFix/>
          </a:blip>
          <a:stretch>
            <a:fillRect/>
          </a:stretch>
        </p:blipFill>
        <p:spPr>
          <a:xfrm>
            <a:off x="7221675" y="2455125"/>
            <a:ext cx="606725" cy="606725"/>
          </a:xfrm>
          <a:prstGeom prst="rect">
            <a:avLst/>
          </a:prstGeom>
          <a:noFill/>
          <a:ln>
            <a:noFill/>
          </a:ln>
        </p:spPr>
      </p:pic>
      <p:pic>
        <p:nvPicPr>
          <p:cNvPr id="563" name="Google Shape;563;p50"/>
          <p:cNvPicPr preferRelativeResize="0"/>
          <p:nvPr/>
        </p:nvPicPr>
        <p:blipFill>
          <a:blip r:embed="rId5">
            <a:alphaModFix/>
          </a:blip>
          <a:stretch>
            <a:fillRect/>
          </a:stretch>
        </p:blipFill>
        <p:spPr>
          <a:xfrm>
            <a:off x="7034512" y="3518750"/>
            <a:ext cx="981050" cy="535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a:spLocks noGrp="1"/>
          </p:cNvSpPr>
          <p:nvPr>
            <p:ph type="body" idx="1"/>
          </p:nvPr>
        </p:nvSpPr>
        <p:spPr>
          <a:xfrm>
            <a:off x="881880" y="2571750"/>
            <a:ext cx="6052200" cy="838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EF7521"/>
              </a:buClr>
              <a:buSzPts val="2400"/>
              <a:buNone/>
            </a:pPr>
            <a:r>
              <a:rPr lang="en-US"/>
              <a:t>Graph Theory and Terminology</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51"/>
          <p:cNvSpPr txBox="1">
            <a:spLocks noGrp="1"/>
          </p:cNvSpPr>
          <p:nvPr>
            <p:ph type="body" idx="2"/>
          </p:nvPr>
        </p:nvSpPr>
        <p:spPr>
          <a:xfrm>
            <a:off x="11113" y="41275"/>
            <a:ext cx="7380300" cy="777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None/>
            </a:pPr>
            <a:r>
              <a:rPr lang="en-US"/>
              <a:t>PageRank</a:t>
            </a:r>
            <a:endParaRPr/>
          </a:p>
        </p:txBody>
      </p:sp>
      <p:sp>
        <p:nvSpPr>
          <p:cNvPr id="570" name="Google Shape;570;p51"/>
          <p:cNvSpPr txBox="1"/>
          <p:nvPr/>
        </p:nvSpPr>
        <p:spPr>
          <a:xfrm>
            <a:off x="146075" y="984525"/>
            <a:ext cx="8646600" cy="206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b="1">
                <a:solidFill>
                  <a:srgbClr val="595959"/>
                </a:solidFill>
                <a:latin typeface="Century Gothic"/>
                <a:ea typeface="Century Gothic"/>
                <a:cs typeface="Century Gothic"/>
                <a:sym typeface="Century Gothic"/>
              </a:rPr>
              <a:t>PageRank Formula: PR(A) = (1-d) + d (PR(T1)/C(T1) + … + PR(Tn)/C(Tn))</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PR(A) = the PageRank score of page A</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US" sz="1600">
                <a:solidFill>
                  <a:srgbClr val="595959"/>
                </a:solidFill>
                <a:latin typeface="Century Gothic"/>
                <a:ea typeface="Century Gothic"/>
                <a:cs typeface="Century Gothic"/>
                <a:sym typeface="Century Gothic"/>
              </a:rPr>
              <a:t>PR(Tn) = the current PageRank score for page n</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US" sz="1600">
                <a:solidFill>
                  <a:srgbClr val="595959"/>
                </a:solidFill>
                <a:latin typeface="Century Gothic"/>
                <a:ea typeface="Century Gothic"/>
                <a:cs typeface="Century Gothic"/>
                <a:sym typeface="Century Gothic"/>
              </a:rPr>
              <a:t>C(Tn) = number of outgoing links</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US" sz="1600">
                <a:solidFill>
                  <a:srgbClr val="595959"/>
                </a:solidFill>
                <a:latin typeface="Century Gothic"/>
                <a:ea typeface="Century Gothic"/>
                <a:cs typeface="Century Gothic"/>
                <a:sym typeface="Century Gothic"/>
              </a:rPr>
              <a:t>d = dampening factor (usually set at 0.85) to stop pages from being </a:t>
            </a:r>
            <a:r>
              <a:rPr lang="en-US" sz="1600" i="1">
                <a:solidFill>
                  <a:srgbClr val="595959"/>
                </a:solidFill>
                <a:latin typeface="Century Gothic"/>
                <a:ea typeface="Century Gothic"/>
                <a:cs typeface="Century Gothic"/>
                <a:sym typeface="Century Gothic"/>
              </a:rPr>
              <a:t>too </a:t>
            </a:r>
            <a:r>
              <a:rPr lang="en-US" sz="1600">
                <a:solidFill>
                  <a:srgbClr val="595959"/>
                </a:solidFill>
                <a:latin typeface="Century Gothic"/>
                <a:ea typeface="Century Gothic"/>
                <a:cs typeface="Century Gothic"/>
                <a:sym typeface="Century Gothic"/>
              </a:rPr>
              <a:t>influential</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US" sz="1600">
                <a:solidFill>
                  <a:srgbClr val="595959"/>
                </a:solidFill>
                <a:latin typeface="Century Gothic"/>
                <a:ea typeface="Century Gothic"/>
                <a:cs typeface="Century Gothic"/>
                <a:sym typeface="Century Gothic"/>
              </a:rPr>
              <a:t>(1-d) = adds what is lost by d to achieve an average/normalised sum of 1</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000"/>
              </a:spcBef>
              <a:spcAft>
                <a:spcPts val="1600"/>
              </a:spcAft>
              <a:buClr>
                <a:schemeClr val="dk1"/>
              </a:buClr>
              <a:buSzPts val="1100"/>
              <a:buFont typeface="Arial"/>
              <a:buNone/>
            </a:pPr>
            <a:endParaRPr sz="1600">
              <a:solidFill>
                <a:srgbClr val="595959"/>
              </a:solidFill>
              <a:latin typeface="Century Gothic"/>
              <a:ea typeface="Century Gothic"/>
              <a:cs typeface="Century Gothic"/>
              <a:sym typeface="Century Gothic"/>
            </a:endParaRPr>
          </a:p>
        </p:txBody>
      </p:sp>
      <p:pic>
        <p:nvPicPr>
          <p:cNvPr id="571" name="Google Shape;571;p51"/>
          <p:cNvPicPr preferRelativeResize="0"/>
          <p:nvPr/>
        </p:nvPicPr>
        <p:blipFill rotWithShape="1">
          <a:blip r:embed="rId3">
            <a:alphaModFix/>
          </a:blip>
          <a:srcRect l="3614" t="25285" r="43309" b="18095"/>
          <a:stretch/>
        </p:blipFill>
        <p:spPr>
          <a:xfrm>
            <a:off x="5573975" y="3044625"/>
            <a:ext cx="3043026" cy="1825800"/>
          </a:xfrm>
          <a:prstGeom prst="rect">
            <a:avLst/>
          </a:prstGeom>
          <a:noFill/>
          <a:ln>
            <a:noFill/>
          </a:ln>
        </p:spPr>
      </p:pic>
      <p:sp>
        <p:nvSpPr>
          <p:cNvPr id="572" name="Google Shape;572;p51"/>
          <p:cNvSpPr txBox="1"/>
          <p:nvPr/>
        </p:nvSpPr>
        <p:spPr>
          <a:xfrm>
            <a:off x="146075" y="3101000"/>
            <a:ext cx="5427900" cy="1048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US" sz="1600">
                <a:solidFill>
                  <a:srgbClr val="595959"/>
                </a:solidFill>
                <a:latin typeface="Century Gothic"/>
                <a:ea typeface="Century Gothic"/>
                <a:cs typeface="Century Gothic"/>
                <a:sym typeface="Century Gothic"/>
              </a:rPr>
              <a:t>This is performed iteratively until the scores don’t change more than a decimal place between iterations, meaning they are approaching their final estimated value</a:t>
            </a:r>
            <a:endParaRPr sz="1600">
              <a:solidFill>
                <a:srgbClr val="595959"/>
              </a:solidFill>
              <a:latin typeface="Century Gothic"/>
              <a:ea typeface="Century Gothic"/>
              <a:cs typeface="Century Gothic"/>
              <a:sym typeface="Century Gothic"/>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52"/>
          <p:cNvSpPr txBox="1">
            <a:spLocks noGrp="1"/>
          </p:cNvSpPr>
          <p:nvPr>
            <p:ph type="body" idx="2"/>
          </p:nvPr>
        </p:nvSpPr>
        <p:spPr>
          <a:xfrm>
            <a:off x="11113" y="41275"/>
            <a:ext cx="7380300" cy="777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None/>
            </a:pPr>
            <a:r>
              <a:rPr lang="en-US"/>
              <a:t>PageRank Use Case</a:t>
            </a:r>
            <a:endParaRPr/>
          </a:p>
        </p:txBody>
      </p:sp>
      <p:sp>
        <p:nvSpPr>
          <p:cNvPr id="579" name="Google Shape;579;p52"/>
          <p:cNvSpPr txBox="1"/>
          <p:nvPr/>
        </p:nvSpPr>
        <p:spPr>
          <a:xfrm>
            <a:off x="146075" y="966975"/>
            <a:ext cx="5287500" cy="393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a:solidFill>
                  <a:srgbClr val="595959"/>
                </a:solidFill>
                <a:latin typeface="Century Gothic"/>
                <a:ea typeface="Century Gothic"/>
                <a:cs typeface="Century Gothic"/>
                <a:sym typeface="Century Gothic"/>
              </a:rPr>
              <a:t>For example if the vertex B represents a respected knee surgeon, where the links are the referrals from patients and doctors</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    incoming connections =       score</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Vertex C, a respected physical therapist, is referred by the influential surgeon B making it important by relation</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    score of incoming connections =      score</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1600"/>
              </a:spcAft>
              <a:buClr>
                <a:schemeClr val="dk1"/>
              </a:buClr>
              <a:buSzPts val="1100"/>
              <a:buFont typeface="Arial"/>
              <a:buNone/>
            </a:pPr>
            <a:r>
              <a:rPr lang="en-US" sz="1600">
                <a:solidFill>
                  <a:srgbClr val="595959"/>
                </a:solidFill>
                <a:latin typeface="Century Gothic"/>
                <a:ea typeface="Century Gothic"/>
                <a:cs typeface="Century Gothic"/>
                <a:sym typeface="Century Gothic"/>
              </a:rPr>
              <a:t>Surgeon E is from a small community and has many referrals, but are primarily from patients within the community and do have as much influence</a:t>
            </a:r>
            <a:endParaRPr sz="1600">
              <a:solidFill>
                <a:srgbClr val="595959"/>
              </a:solidFill>
              <a:latin typeface="Century Gothic"/>
              <a:ea typeface="Century Gothic"/>
              <a:cs typeface="Century Gothic"/>
              <a:sym typeface="Century Gothic"/>
            </a:endParaRPr>
          </a:p>
        </p:txBody>
      </p:sp>
      <p:pic>
        <p:nvPicPr>
          <p:cNvPr id="580" name="Google Shape;580;p52"/>
          <p:cNvPicPr preferRelativeResize="0"/>
          <p:nvPr/>
        </p:nvPicPr>
        <p:blipFill rotWithShape="1">
          <a:blip r:embed="rId3">
            <a:alphaModFix/>
          </a:blip>
          <a:srcRect/>
          <a:stretch/>
        </p:blipFill>
        <p:spPr>
          <a:xfrm>
            <a:off x="5433575" y="1207037"/>
            <a:ext cx="3532425" cy="3162966"/>
          </a:xfrm>
          <a:prstGeom prst="rect">
            <a:avLst/>
          </a:prstGeom>
          <a:noFill/>
          <a:ln>
            <a:noFill/>
          </a:ln>
        </p:spPr>
      </p:pic>
      <p:sp>
        <p:nvSpPr>
          <p:cNvPr id="581" name="Google Shape;581;p52"/>
          <p:cNvSpPr/>
          <p:nvPr/>
        </p:nvSpPr>
        <p:spPr>
          <a:xfrm>
            <a:off x="146075" y="2039825"/>
            <a:ext cx="246300" cy="3165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2"/>
          <p:cNvSpPr/>
          <p:nvPr/>
        </p:nvSpPr>
        <p:spPr>
          <a:xfrm>
            <a:off x="2918575" y="2039825"/>
            <a:ext cx="246300" cy="3165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2"/>
          <p:cNvSpPr/>
          <p:nvPr/>
        </p:nvSpPr>
        <p:spPr>
          <a:xfrm>
            <a:off x="146075" y="3576975"/>
            <a:ext cx="246300" cy="3165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2"/>
          <p:cNvSpPr/>
          <p:nvPr/>
        </p:nvSpPr>
        <p:spPr>
          <a:xfrm>
            <a:off x="3756750" y="3576975"/>
            <a:ext cx="246300" cy="3165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53"/>
          <p:cNvSpPr txBox="1">
            <a:spLocks noGrp="1"/>
          </p:cNvSpPr>
          <p:nvPr>
            <p:ph type="body" idx="2"/>
          </p:nvPr>
        </p:nvSpPr>
        <p:spPr>
          <a:xfrm>
            <a:off x="11113" y="41275"/>
            <a:ext cx="7380300" cy="777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None/>
            </a:pPr>
            <a:r>
              <a:rPr lang="en-US"/>
              <a:t>Closeness Centrality</a:t>
            </a:r>
            <a:endParaRPr/>
          </a:p>
        </p:txBody>
      </p:sp>
      <p:sp>
        <p:nvSpPr>
          <p:cNvPr id="591" name="Google Shape;591;p53"/>
          <p:cNvSpPr txBox="1"/>
          <p:nvPr/>
        </p:nvSpPr>
        <p:spPr>
          <a:xfrm>
            <a:off x="146075" y="984525"/>
            <a:ext cx="59031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a:solidFill>
                  <a:srgbClr val="595959"/>
                </a:solidFill>
                <a:latin typeface="Century Gothic"/>
                <a:ea typeface="Century Gothic"/>
                <a:cs typeface="Century Gothic"/>
                <a:sym typeface="Century Gothic"/>
              </a:rPr>
              <a:t>Measures how </a:t>
            </a:r>
            <a:r>
              <a:rPr lang="en-US" sz="1600" b="1">
                <a:solidFill>
                  <a:srgbClr val="595959"/>
                </a:solidFill>
                <a:latin typeface="Century Gothic"/>
                <a:ea typeface="Century Gothic"/>
                <a:cs typeface="Century Gothic"/>
                <a:sym typeface="Century Gothic"/>
              </a:rPr>
              <a:t>centrally located</a:t>
            </a:r>
            <a:r>
              <a:rPr lang="en-US" sz="1600">
                <a:solidFill>
                  <a:srgbClr val="595959"/>
                </a:solidFill>
                <a:latin typeface="Century Gothic"/>
                <a:ea typeface="Century Gothic"/>
                <a:cs typeface="Century Gothic"/>
                <a:sym typeface="Century Gothic"/>
              </a:rPr>
              <a:t> a vertex is in a graph, to detect which vertices are able to efficiently spread information</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b="1">
                <a:solidFill>
                  <a:srgbClr val="595959"/>
                </a:solidFill>
                <a:latin typeface="Century Gothic"/>
                <a:ea typeface="Century Gothic"/>
                <a:cs typeface="Century Gothic"/>
                <a:sym typeface="Century Gothic"/>
              </a:rPr>
              <a:t>Centrally Located -</a:t>
            </a:r>
            <a:r>
              <a:rPr lang="en-US" sz="1600">
                <a:solidFill>
                  <a:srgbClr val="595959"/>
                </a:solidFill>
                <a:latin typeface="Century Gothic"/>
                <a:ea typeface="Century Gothic"/>
                <a:cs typeface="Century Gothic"/>
                <a:sym typeface="Century Gothic"/>
              </a:rPr>
              <a:t> Implies there are many edges and short paths to all other vertices</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The facility that is the most central will be the most frequently visited and is likely to have better resources</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1600"/>
              </a:spcAft>
              <a:buNone/>
            </a:pPr>
            <a:r>
              <a:rPr lang="en-US" sz="1600">
                <a:solidFill>
                  <a:srgbClr val="595959"/>
                </a:solidFill>
                <a:latin typeface="Century Gothic"/>
                <a:ea typeface="Century Gothic"/>
                <a:cs typeface="Century Gothic"/>
                <a:sym typeface="Century Gothic"/>
              </a:rPr>
              <a:t>Only useful for </a:t>
            </a:r>
            <a:r>
              <a:rPr lang="en-US" sz="1600" b="1">
                <a:solidFill>
                  <a:srgbClr val="595959"/>
                </a:solidFill>
                <a:latin typeface="Century Gothic"/>
                <a:ea typeface="Century Gothic"/>
                <a:cs typeface="Century Gothic"/>
                <a:sym typeface="Century Gothic"/>
              </a:rPr>
              <a:t>connected graphs</a:t>
            </a:r>
            <a:endParaRPr sz="1600">
              <a:solidFill>
                <a:srgbClr val="595959"/>
              </a:solidFill>
              <a:latin typeface="Century Gothic"/>
              <a:ea typeface="Century Gothic"/>
              <a:cs typeface="Century Gothic"/>
              <a:sym typeface="Century Gothic"/>
            </a:endParaRPr>
          </a:p>
        </p:txBody>
      </p:sp>
      <p:pic>
        <p:nvPicPr>
          <p:cNvPr id="592" name="Google Shape;592;p53"/>
          <p:cNvPicPr preferRelativeResize="0"/>
          <p:nvPr/>
        </p:nvPicPr>
        <p:blipFill>
          <a:blip r:embed="rId3">
            <a:alphaModFix/>
          </a:blip>
          <a:stretch>
            <a:fillRect/>
          </a:stretch>
        </p:blipFill>
        <p:spPr>
          <a:xfrm>
            <a:off x="7221663" y="1391500"/>
            <a:ext cx="606725" cy="606725"/>
          </a:xfrm>
          <a:prstGeom prst="rect">
            <a:avLst/>
          </a:prstGeom>
          <a:noFill/>
          <a:ln>
            <a:noFill/>
          </a:ln>
        </p:spPr>
      </p:pic>
      <p:pic>
        <p:nvPicPr>
          <p:cNvPr id="593" name="Google Shape;593;p53"/>
          <p:cNvPicPr preferRelativeResize="0"/>
          <p:nvPr/>
        </p:nvPicPr>
        <p:blipFill>
          <a:blip r:embed="rId4">
            <a:alphaModFix/>
          </a:blip>
          <a:stretch>
            <a:fillRect/>
          </a:stretch>
        </p:blipFill>
        <p:spPr>
          <a:xfrm>
            <a:off x="7221675" y="2455125"/>
            <a:ext cx="606725" cy="6067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54"/>
          <p:cNvSpPr txBox="1">
            <a:spLocks noGrp="1"/>
          </p:cNvSpPr>
          <p:nvPr>
            <p:ph type="body" idx="2"/>
          </p:nvPr>
        </p:nvSpPr>
        <p:spPr>
          <a:xfrm>
            <a:off x="11113" y="41275"/>
            <a:ext cx="7380300" cy="777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None/>
            </a:pPr>
            <a:r>
              <a:rPr lang="en-US"/>
              <a:t>Closeness Centrality Algorithm</a:t>
            </a:r>
            <a:endParaRPr/>
          </a:p>
        </p:txBody>
      </p:sp>
      <p:sp>
        <p:nvSpPr>
          <p:cNvPr id="600" name="Google Shape;600;p54"/>
          <p:cNvSpPr txBox="1"/>
          <p:nvPr/>
        </p:nvSpPr>
        <p:spPr>
          <a:xfrm>
            <a:off x="146075" y="984525"/>
            <a:ext cx="5141100" cy="34164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595959"/>
              </a:buClr>
              <a:buSzPts val="1600"/>
              <a:buFont typeface="Century Gothic"/>
              <a:buAutoNum type="arabicParenR"/>
            </a:pPr>
            <a:r>
              <a:rPr lang="en-US" sz="1600">
                <a:solidFill>
                  <a:srgbClr val="595959"/>
                </a:solidFill>
                <a:latin typeface="Century Gothic"/>
                <a:ea typeface="Century Gothic"/>
                <a:cs typeface="Century Gothic"/>
                <a:sym typeface="Century Gothic"/>
              </a:rPr>
              <a:t>Computes average distance from the vertex to every other vertex</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endParaRPr sz="1600">
              <a:solidFill>
                <a:srgbClr val="595959"/>
              </a:solidFill>
              <a:latin typeface="Century Gothic"/>
              <a:ea typeface="Century Gothic"/>
              <a:cs typeface="Century Gothic"/>
              <a:sym typeface="Century Gothic"/>
            </a:endParaRPr>
          </a:p>
          <a:p>
            <a:pPr marL="457200" lvl="0" indent="-330200" algn="l" rtl="0">
              <a:lnSpc>
                <a:spcPct val="115000"/>
              </a:lnSpc>
              <a:spcBef>
                <a:spcPts val="1600"/>
              </a:spcBef>
              <a:spcAft>
                <a:spcPts val="0"/>
              </a:spcAft>
              <a:buClr>
                <a:srgbClr val="595959"/>
              </a:buClr>
              <a:buSzPts val="1600"/>
              <a:buFont typeface="Century Gothic"/>
              <a:buAutoNum type="arabicParenR"/>
            </a:pPr>
            <a:r>
              <a:rPr lang="en-US" sz="1600">
                <a:solidFill>
                  <a:srgbClr val="595959"/>
                </a:solidFill>
                <a:latin typeface="Century Gothic"/>
                <a:ea typeface="Century Gothic"/>
                <a:cs typeface="Century Gothic"/>
                <a:sym typeface="Century Gothic"/>
              </a:rPr>
              <a:t>Inverts the average distance so that higher score reflects shorter distances</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endParaRPr sz="1600">
              <a:solidFill>
                <a:srgbClr val="595959"/>
              </a:solidFill>
              <a:latin typeface="Century Gothic"/>
              <a:ea typeface="Century Gothic"/>
              <a:cs typeface="Century Gothic"/>
              <a:sym typeface="Century Gothic"/>
            </a:endParaRPr>
          </a:p>
          <a:p>
            <a:pPr marL="457200" lvl="0" indent="-330200" algn="l" rtl="0">
              <a:lnSpc>
                <a:spcPct val="115000"/>
              </a:lnSpc>
              <a:spcBef>
                <a:spcPts val="1600"/>
              </a:spcBef>
              <a:spcAft>
                <a:spcPts val="0"/>
              </a:spcAft>
              <a:buClr>
                <a:srgbClr val="595959"/>
              </a:buClr>
              <a:buSzPts val="1600"/>
              <a:buFont typeface="Century Gothic"/>
              <a:buAutoNum type="arabicParenR"/>
            </a:pPr>
            <a:r>
              <a:rPr lang="en-US" sz="1600">
                <a:solidFill>
                  <a:srgbClr val="595959"/>
                </a:solidFill>
                <a:latin typeface="Century Gothic"/>
                <a:ea typeface="Century Gothic"/>
                <a:cs typeface="Century Gothic"/>
                <a:sym typeface="Century Gothic"/>
              </a:rPr>
              <a:t>Repeated for every vertex in the graph</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1600"/>
              </a:spcAft>
              <a:buNone/>
            </a:pPr>
            <a:r>
              <a:rPr lang="en-US" sz="1600">
                <a:solidFill>
                  <a:srgbClr val="595959"/>
                </a:solidFill>
                <a:latin typeface="Century Gothic"/>
                <a:ea typeface="Century Gothic"/>
                <a:cs typeface="Century Gothic"/>
                <a:sym typeface="Century Gothic"/>
              </a:rPr>
              <a:t>Precise numerical value is given for the measurement</a:t>
            </a:r>
            <a:endParaRPr sz="1600">
              <a:solidFill>
                <a:srgbClr val="595959"/>
              </a:solidFill>
              <a:latin typeface="Century Gothic"/>
              <a:ea typeface="Century Gothic"/>
              <a:cs typeface="Century Gothic"/>
              <a:sym typeface="Century Gothic"/>
            </a:endParaRPr>
          </a:p>
        </p:txBody>
      </p:sp>
      <p:pic>
        <p:nvPicPr>
          <p:cNvPr id="601" name="Google Shape;601;p54"/>
          <p:cNvPicPr preferRelativeResize="0"/>
          <p:nvPr/>
        </p:nvPicPr>
        <p:blipFill>
          <a:blip r:embed="rId3">
            <a:alphaModFix/>
          </a:blip>
          <a:stretch>
            <a:fillRect/>
          </a:stretch>
        </p:blipFill>
        <p:spPr>
          <a:xfrm>
            <a:off x="697500" y="1772563"/>
            <a:ext cx="3652294" cy="437775"/>
          </a:xfrm>
          <a:prstGeom prst="rect">
            <a:avLst/>
          </a:prstGeom>
          <a:noFill/>
          <a:ln>
            <a:noFill/>
          </a:ln>
        </p:spPr>
      </p:pic>
      <p:pic>
        <p:nvPicPr>
          <p:cNvPr id="602" name="Google Shape;602;p54"/>
          <p:cNvPicPr preferRelativeResize="0"/>
          <p:nvPr/>
        </p:nvPicPr>
        <p:blipFill>
          <a:blip r:embed="rId4">
            <a:alphaModFix/>
          </a:blip>
          <a:stretch>
            <a:fillRect/>
          </a:stretch>
        </p:blipFill>
        <p:spPr>
          <a:xfrm>
            <a:off x="697500" y="2988300"/>
            <a:ext cx="2372458" cy="437775"/>
          </a:xfrm>
          <a:prstGeom prst="rect">
            <a:avLst/>
          </a:prstGeom>
          <a:noFill/>
          <a:ln>
            <a:noFill/>
          </a:ln>
        </p:spPr>
      </p:pic>
      <p:pic>
        <p:nvPicPr>
          <p:cNvPr id="603" name="Google Shape;603;p54"/>
          <p:cNvPicPr preferRelativeResize="0"/>
          <p:nvPr/>
        </p:nvPicPr>
        <p:blipFill>
          <a:blip r:embed="rId5">
            <a:alphaModFix/>
          </a:blip>
          <a:stretch>
            <a:fillRect/>
          </a:stretch>
        </p:blipFill>
        <p:spPr>
          <a:xfrm>
            <a:off x="5007650" y="1688400"/>
            <a:ext cx="3949400" cy="24379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55"/>
          <p:cNvSpPr txBox="1">
            <a:spLocks noGrp="1"/>
          </p:cNvSpPr>
          <p:nvPr>
            <p:ph type="body" idx="2"/>
          </p:nvPr>
        </p:nvSpPr>
        <p:spPr>
          <a:xfrm>
            <a:off x="11113" y="41275"/>
            <a:ext cx="7380300" cy="777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None/>
            </a:pPr>
            <a:r>
              <a:rPr lang="en-US"/>
              <a:t>Exercise Closeness Centrality with TigerGraph</a:t>
            </a:r>
            <a:endParaRPr/>
          </a:p>
        </p:txBody>
      </p:sp>
      <p:sp>
        <p:nvSpPr>
          <p:cNvPr id="610" name="Google Shape;610;p55"/>
          <p:cNvSpPr txBox="1"/>
          <p:nvPr/>
        </p:nvSpPr>
        <p:spPr>
          <a:xfrm>
            <a:off x="266050" y="959850"/>
            <a:ext cx="7952400" cy="365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a:solidFill>
                  <a:srgbClr val="595959"/>
                </a:solidFill>
                <a:latin typeface="Century Gothic"/>
                <a:ea typeface="Century Gothic"/>
                <a:cs typeface="Century Gothic"/>
                <a:sym typeface="Century Gothic"/>
              </a:rPr>
              <a:t>The “ClosenessCentralityExample” query calculates which organization is most centrally located when compared to all organizations in the data set provided</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What is the most centrally located organization according to the query? The farthest out?</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How do the results change when a different distance formula is used like Euclidean or Manhattan? </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What if an average of the distance metrics are used?</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1600"/>
              </a:spcAft>
              <a:buNone/>
            </a:pPr>
            <a:r>
              <a:rPr lang="en-US" sz="1600">
                <a:solidFill>
                  <a:srgbClr val="595959"/>
                </a:solidFill>
                <a:latin typeface="Century Gothic"/>
                <a:ea typeface="Century Gothic"/>
                <a:cs typeface="Century Gothic"/>
                <a:sym typeface="Century Gothic"/>
              </a:rPr>
              <a:t>   </a:t>
            </a:r>
            <a:endParaRPr sz="1600">
              <a:solidFill>
                <a:srgbClr val="595959"/>
              </a:solidFill>
              <a:latin typeface="Century Gothic"/>
              <a:ea typeface="Century Gothic"/>
              <a:cs typeface="Century Gothic"/>
              <a:sym typeface="Century Gothic"/>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56"/>
          <p:cNvSpPr txBox="1">
            <a:spLocks noGrp="1"/>
          </p:cNvSpPr>
          <p:nvPr>
            <p:ph type="body" idx="2"/>
          </p:nvPr>
        </p:nvSpPr>
        <p:spPr>
          <a:xfrm>
            <a:off x="11113" y="41275"/>
            <a:ext cx="7380300" cy="777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None/>
            </a:pPr>
            <a:r>
              <a:rPr lang="en-US"/>
              <a:t>Degree Centrality</a:t>
            </a:r>
            <a:endParaRPr/>
          </a:p>
        </p:txBody>
      </p:sp>
      <p:sp>
        <p:nvSpPr>
          <p:cNvPr id="617" name="Google Shape;617;p56"/>
          <p:cNvSpPr txBox="1"/>
          <p:nvPr/>
        </p:nvSpPr>
        <p:spPr>
          <a:xfrm>
            <a:off x="146075" y="984525"/>
            <a:ext cx="59031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a:solidFill>
                  <a:srgbClr val="595959"/>
                </a:solidFill>
                <a:latin typeface="Century Gothic"/>
                <a:ea typeface="Century Gothic"/>
                <a:cs typeface="Century Gothic"/>
                <a:sym typeface="Century Gothic"/>
              </a:rPr>
              <a:t>Measures the degree of a vertex, or the number of outcoming and incoming relationships</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b="1">
                <a:solidFill>
                  <a:srgbClr val="595959"/>
                </a:solidFill>
                <a:latin typeface="Century Gothic"/>
                <a:ea typeface="Century Gothic"/>
                <a:cs typeface="Century Gothic"/>
                <a:sym typeface="Century Gothic"/>
              </a:rPr>
              <a:t>Degree: </a:t>
            </a:r>
            <a:r>
              <a:rPr lang="en-US" sz="1600">
                <a:solidFill>
                  <a:srgbClr val="595959"/>
                </a:solidFill>
                <a:latin typeface="Century Gothic"/>
                <a:ea typeface="Century Gothic"/>
                <a:cs typeface="Century Gothic"/>
                <a:sym typeface="Century Gothic"/>
              </a:rPr>
              <a:t>number of edges connected to a vertex</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Uses</a:t>
            </a:r>
            <a:endParaRPr sz="1600">
              <a:solidFill>
                <a:srgbClr val="595959"/>
              </a:solidFill>
              <a:latin typeface="Century Gothic"/>
              <a:ea typeface="Century Gothic"/>
              <a:cs typeface="Century Gothic"/>
              <a:sym typeface="Century Gothic"/>
            </a:endParaRPr>
          </a:p>
          <a:p>
            <a:pPr marL="457200" lvl="0" indent="-330200" algn="l" rtl="0">
              <a:lnSpc>
                <a:spcPct val="115000"/>
              </a:lnSpc>
              <a:spcBef>
                <a:spcPts val="1600"/>
              </a:spcBef>
              <a:spcAft>
                <a:spcPts val="0"/>
              </a:spcAft>
              <a:buClr>
                <a:srgbClr val="595959"/>
              </a:buClr>
              <a:buSzPts val="1600"/>
              <a:buFont typeface="Century Gothic"/>
              <a:buChar char="●"/>
            </a:pPr>
            <a:r>
              <a:rPr lang="en-US" sz="1600">
                <a:solidFill>
                  <a:srgbClr val="595959"/>
                </a:solidFill>
                <a:latin typeface="Century Gothic"/>
                <a:ea typeface="Century Gothic"/>
                <a:cs typeface="Century Gothic"/>
                <a:sym typeface="Century Gothic"/>
              </a:rPr>
              <a:t>Finds the most well connected vertices in the graph</a:t>
            </a:r>
            <a:endParaRPr sz="1600">
              <a:solidFill>
                <a:srgbClr val="595959"/>
              </a:solidFill>
              <a:latin typeface="Century Gothic"/>
              <a:ea typeface="Century Gothic"/>
              <a:cs typeface="Century Gothic"/>
              <a:sym typeface="Century Gothic"/>
            </a:endParaRPr>
          </a:p>
          <a:p>
            <a:pPr marL="457200" lvl="0" indent="-330200" algn="l" rtl="0">
              <a:lnSpc>
                <a:spcPct val="115000"/>
              </a:lnSpc>
              <a:spcBef>
                <a:spcPts val="0"/>
              </a:spcBef>
              <a:spcAft>
                <a:spcPts val="0"/>
              </a:spcAft>
              <a:buClr>
                <a:srgbClr val="595959"/>
              </a:buClr>
              <a:buSzPts val="1600"/>
              <a:buFont typeface="Century Gothic"/>
              <a:buChar char="●"/>
            </a:pPr>
            <a:r>
              <a:rPr lang="en-US" sz="1600">
                <a:solidFill>
                  <a:srgbClr val="595959"/>
                </a:solidFill>
                <a:latin typeface="Century Gothic"/>
                <a:ea typeface="Century Gothic"/>
                <a:cs typeface="Century Gothic"/>
                <a:sym typeface="Century Gothic"/>
              </a:rPr>
              <a:t>Calculate minimum degree, maximum degree, mean degree, and standard deviation across entire graph</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1600"/>
              </a:spcAft>
              <a:buNone/>
            </a:pPr>
            <a:endParaRPr sz="1600">
              <a:solidFill>
                <a:srgbClr val="595959"/>
              </a:solidFill>
              <a:latin typeface="Century Gothic"/>
              <a:ea typeface="Century Gothic"/>
              <a:cs typeface="Century Gothic"/>
              <a:sym typeface="Century Gothic"/>
            </a:endParaRPr>
          </a:p>
        </p:txBody>
      </p:sp>
      <p:pic>
        <p:nvPicPr>
          <p:cNvPr id="618" name="Google Shape;618;p56"/>
          <p:cNvPicPr preferRelativeResize="0"/>
          <p:nvPr/>
        </p:nvPicPr>
        <p:blipFill>
          <a:blip r:embed="rId3">
            <a:alphaModFix/>
          </a:blip>
          <a:stretch>
            <a:fillRect/>
          </a:stretch>
        </p:blipFill>
        <p:spPr>
          <a:xfrm>
            <a:off x="7221675" y="2455125"/>
            <a:ext cx="606725" cy="6067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57"/>
          <p:cNvSpPr txBox="1">
            <a:spLocks noGrp="1"/>
          </p:cNvSpPr>
          <p:nvPr>
            <p:ph type="body" idx="2"/>
          </p:nvPr>
        </p:nvSpPr>
        <p:spPr>
          <a:xfrm>
            <a:off x="11113" y="41275"/>
            <a:ext cx="7380300" cy="777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None/>
            </a:pPr>
            <a:r>
              <a:rPr lang="en-US"/>
              <a:t>Degree Centrality</a:t>
            </a:r>
            <a:endParaRPr/>
          </a:p>
        </p:txBody>
      </p:sp>
      <p:sp>
        <p:nvSpPr>
          <p:cNvPr id="625" name="Google Shape;625;p57"/>
          <p:cNvSpPr txBox="1"/>
          <p:nvPr/>
        </p:nvSpPr>
        <p:spPr>
          <a:xfrm>
            <a:off x="146075" y="984525"/>
            <a:ext cx="51231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a:solidFill>
                  <a:srgbClr val="595959"/>
                </a:solidFill>
                <a:latin typeface="Century Gothic"/>
                <a:ea typeface="Century Gothic"/>
                <a:cs typeface="Century Gothic"/>
                <a:sym typeface="Century Gothic"/>
              </a:rPr>
              <a:t>Directed Graph</a:t>
            </a:r>
            <a:endParaRPr sz="1600">
              <a:solidFill>
                <a:srgbClr val="595959"/>
              </a:solidFill>
              <a:latin typeface="Century Gothic"/>
              <a:ea typeface="Century Gothic"/>
              <a:cs typeface="Century Gothic"/>
              <a:sym typeface="Century Gothic"/>
            </a:endParaRPr>
          </a:p>
          <a:p>
            <a:pPr marL="457200" lvl="0" indent="-330200" algn="l" rtl="0">
              <a:lnSpc>
                <a:spcPct val="115000"/>
              </a:lnSpc>
              <a:spcBef>
                <a:spcPts val="1600"/>
              </a:spcBef>
              <a:spcAft>
                <a:spcPts val="0"/>
              </a:spcAft>
              <a:buClr>
                <a:srgbClr val="EF7521"/>
              </a:buClr>
              <a:buSzPts val="1600"/>
              <a:buFont typeface="Century Gothic"/>
              <a:buChar char="●"/>
            </a:pPr>
            <a:r>
              <a:rPr lang="en-US" sz="1600" b="1">
                <a:solidFill>
                  <a:srgbClr val="595959"/>
                </a:solidFill>
                <a:latin typeface="Century Gothic"/>
                <a:ea typeface="Century Gothic"/>
                <a:cs typeface="Century Gothic"/>
                <a:sym typeface="Century Gothic"/>
              </a:rPr>
              <a:t>In-degree</a:t>
            </a:r>
            <a:r>
              <a:rPr lang="en-US" sz="1600">
                <a:solidFill>
                  <a:srgbClr val="595959"/>
                </a:solidFill>
                <a:latin typeface="Century Gothic"/>
                <a:ea typeface="Century Gothic"/>
                <a:cs typeface="Century Gothic"/>
                <a:sym typeface="Century Gothic"/>
              </a:rPr>
              <a:t> - Measure incoming connections</a:t>
            </a:r>
            <a:endParaRPr sz="1600">
              <a:solidFill>
                <a:srgbClr val="595959"/>
              </a:solidFill>
              <a:latin typeface="Century Gothic"/>
              <a:ea typeface="Century Gothic"/>
              <a:cs typeface="Century Gothic"/>
              <a:sym typeface="Century Gothic"/>
            </a:endParaRPr>
          </a:p>
          <a:p>
            <a:pPr marL="457200" lvl="0" indent="-330200" algn="l" rtl="0">
              <a:lnSpc>
                <a:spcPct val="115000"/>
              </a:lnSpc>
              <a:spcBef>
                <a:spcPts val="0"/>
              </a:spcBef>
              <a:spcAft>
                <a:spcPts val="0"/>
              </a:spcAft>
              <a:buClr>
                <a:srgbClr val="EF7521"/>
              </a:buClr>
              <a:buSzPts val="1600"/>
              <a:buFont typeface="Century Gothic"/>
              <a:buChar char="●"/>
            </a:pPr>
            <a:r>
              <a:rPr lang="en-US" sz="1600" b="1">
                <a:solidFill>
                  <a:srgbClr val="595959"/>
                </a:solidFill>
                <a:latin typeface="Century Gothic"/>
                <a:ea typeface="Century Gothic"/>
                <a:cs typeface="Century Gothic"/>
                <a:sym typeface="Century Gothic"/>
              </a:rPr>
              <a:t>Out-degree </a:t>
            </a:r>
            <a:r>
              <a:rPr lang="en-US" sz="1600">
                <a:solidFill>
                  <a:srgbClr val="595959"/>
                </a:solidFill>
                <a:latin typeface="Century Gothic"/>
                <a:ea typeface="Century Gothic"/>
                <a:cs typeface="Century Gothic"/>
                <a:sym typeface="Century Gothic"/>
              </a:rPr>
              <a:t>-</a:t>
            </a:r>
            <a:r>
              <a:rPr lang="en-US" sz="1600" b="1">
                <a:solidFill>
                  <a:srgbClr val="595959"/>
                </a:solidFill>
                <a:latin typeface="Century Gothic"/>
                <a:ea typeface="Century Gothic"/>
                <a:cs typeface="Century Gothic"/>
                <a:sym typeface="Century Gothic"/>
              </a:rPr>
              <a:t> </a:t>
            </a:r>
            <a:r>
              <a:rPr lang="en-US" sz="1600">
                <a:solidFill>
                  <a:srgbClr val="595959"/>
                </a:solidFill>
                <a:latin typeface="Century Gothic"/>
                <a:ea typeface="Century Gothic"/>
                <a:cs typeface="Century Gothic"/>
                <a:sym typeface="Century Gothic"/>
              </a:rPr>
              <a:t>Measure outgoing connections</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Undirected Graph</a:t>
            </a:r>
            <a:endParaRPr sz="1600">
              <a:solidFill>
                <a:srgbClr val="595959"/>
              </a:solidFill>
              <a:latin typeface="Century Gothic"/>
              <a:ea typeface="Century Gothic"/>
              <a:cs typeface="Century Gothic"/>
              <a:sym typeface="Century Gothic"/>
            </a:endParaRPr>
          </a:p>
          <a:p>
            <a:pPr marL="457200" lvl="0" indent="-330200" algn="l" rtl="0">
              <a:lnSpc>
                <a:spcPct val="115000"/>
              </a:lnSpc>
              <a:spcBef>
                <a:spcPts val="1600"/>
              </a:spcBef>
              <a:spcAft>
                <a:spcPts val="0"/>
              </a:spcAft>
              <a:buClr>
                <a:srgbClr val="EF7521"/>
              </a:buClr>
              <a:buSzPts val="1600"/>
              <a:buFont typeface="Century Gothic"/>
              <a:buChar char="●"/>
            </a:pPr>
            <a:r>
              <a:rPr lang="en-US" sz="1600">
                <a:solidFill>
                  <a:srgbClr val="595959"/>
                </a:solidFill>
                <a:latin typeface="Century Gothic"/>
                <a:ea typeface="Century Gothic"/>
                <a:cs typeface="Century Gothic"/>
                <a:sym typeface="Century Gothic"/>
              </a:rPr>
              <a:t>Measure any connection</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In this example, the vertices with a 6 and a 7 have high in-degree centrality</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1600"/>
              </a:spcAft>
              <a:buNone/>
            </a:pPr>
            <a:endParaRPr sz="1600">
              <a:solidFill>
                <a:srgbClr val="595959"/>
              </a:solidFill>
              <a:latin typeface="Century Gothic"/>
              <a:ea typeface="Century Gothic"/>
              <a:cs typeface="Century Gothic"/>
              <a:sym typeface="Century Gothic"/>
            </a:endParaRPr>
          </a:p>
        </p:txBody>
      </p:sp>
      <p:pic>
        <p:nvPicPr>
          <p:cNvPr id="626" name="Google Shape;626;p57"/>
          <p:cNvPicPr preferRelativeResize="0"/>
          <p:nvPr/>
        </p:nvPicPr>
        <p:blipFill rotWithShape="1">
          <a:blip r:embed="rId3">
            <a:alphaModFix/>
          </a:blip>
          <a:srcRect l="10610" t="8495" r="7829" b="10440"/>
          <a:stretch/>
        </p:blipFill>
        <p:spPr>
          <a:xfrm>
            <a:off x="5202389" y="984525"/>
            <a:ext cx="3697924" cy="3675400"/>
          </a:xfrm>
          <a:prstGeom prst="rect">
            <a:avLst/>
          </a:prstGeom>
          <a:noFill/>
          <a:ln>
            <a:noFill/>
          </a:ln>
        </p:spPr>
      </p:pic>
      <p:sp>
        <p:nvSpPr>
          <p:cNvPr id="627" name="Google Shape;627;p57"/>
          <p:cNvSpPr txBox="1"/>
          <p:nvPr/>
        </p:nvSpPr>
        <p:spPr>
          <a:xfrm>
            <a:off x="5873263" y="4566275"/>
            <a:ext cx="2356200" cy="33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Century Gothic"/>
                <a:ea typeface="Century Gothic"/>
                <a:cs typeface="Century Gothic"/>
                <a:sym typeface="Century Gothic"/>
              </a:rPr>
              <a:t>In-degree centrality</a:t>
            </a:r>
            <a:endParaRPr>
              <a:latin typeface="Century Gothic"/>
              <a:ea typeface="Century Gothic"/>
              <a:cs typeface="Century Gothic"/>
              <a:sym typeface="Century Gothic"/>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58"/>
          <p:cNvSpPr txBox="1">
            <a:spLocks noGrp="1"/>
          </p:cNvSpPr>
          <p:nvPr>
            <p:ph type="body" idx="2"/>
          </p:nvPr>
        </p:nvSpPr>
        <p:spPr>
          <a:xfrm>
            <a:off x="11113" y="41275"/>
            <a:ext cx="7380300" cy="777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None/>
            </a:pPr>
            <a:r>
              <a:rPr lang="en-US"/>
              <a:t>Exercise Degree Centrality with TigerGraph</a:t>
            </a:r>
            <a:endParaRPr/>
          </a:p>
        </p:txBody>
      </p:sp>
      <p:sp>
        <p:nvSpPr>
          <p:cNvPr id="634" name="Google Shape;634;p58"/>
          <p:cNvSpPr txBox="1"/>
          <p:nvPr/>
        </p:nvSpPr>
        <p:spPr>
          <a:xfrm>
            <a:off x="146075" y="984525"/>
            <a:ext cx="8463600" cy="3863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a:solidFill>
                  <a:srgbClr val="595959"/>
                </a:solidFill>
                <a:latin typeface="Century Gothic"/>
                <a:ea typeface="Century Gothic"/>
                <a:cs typeface="Century Gothic"/>
                <a:sym typeface="Century Gothic"/>
              </a:rPr>
              <a:t>Navigate to the “DegreeCentralityExample” query in TigerGraph studio</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The function outdegree() will return the number of outbound edges for a given type</a:t>
            </a:r>
            <a:endParaRPr sz="1600">
              <a:solidFill>
                <a:srgbClr val="595959"/>
              </a:solidFill>
              <a:latin typeface="Century Gothic"/>
              <a:ea typeface="Century Gothic"/>
              <a:cs typeface="Century Gothic"/>
              <a:sym typeface="Century Gothic"/>
            </a:endParaRPr>
          </a:p>
          <a:p>
            <a:pPr marL="457200" lvl="0" indent="-317500" algn="l" rtl="0">
              <a:lnSpc>
                <a:spcPct val="115000"/>
              </a:lnSpc>
              <a:spcBef>
                <a:spcPts val="1600"/>
              </a:spcBef>
              <a:spcAft>
                <a:spcPts val="0"/>
              </a:spcAft>
              <a:buClr>
                <a:srgbClr val="EF7521"/>
              </a:buClr>
              <a:buSzPts val="1400"/>
              <a:buFont typeface="Century Gothic"/>
              <a:buChar char="●"/>
            </a:pPr>
            <a:r>
              <a:rPr lang="en-US" sz="1600">
                <a:solidFill>
                  <a:srgbClr val="595959"/>
                </a:solidFill>
                <a:latin typeface="Century Gothic"/>
                <a:ea typeface="Century Gothic"/>
                <a:cs typeface="Century Gothic"/>
                <a:sym typeface="Century Gothic"/>
              </a:rPr>
              <a:t>If no parameter is provided then a count of all outdegree edges is returned</a:t>
            </a:r>
            <a:endParaRPr sz="1600">
              <a:solidFill>
                <a:srgbClr val="595959"/>
              </a:solidFill>
              <a:latin typeface="Century Gothic"/>
              <a:ea typeface="Century Gothic"/>
              <a:cs typeface="Century Gothic"/>
              <a:sym typeface="Century Gothic"/>
            </a:endParaRPr>
          </a:p>
          <a:p>
            <a:pPr marL="457200" lvl="0" indent="0" algn="l" rtl="0">
              <a:lnSpc>
                <a:spcPct val="115000"/>
              </a:lnSpc>
              <a:spcBef>
                <a:spcPts val="1600"/>
              </a:spcBef>
              <a:spcAft>
                <a:spcPts val="0"/>
              </a:spcAft>
              <a:buNone/>
            </a:pP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The pre-installed version of the query will return all visits of a provider</a:t>
            </a:r>
            <a:endParaRPr sz="1600">
              <a:solidFill>
                <a:srgbClr val="595959"/>
              </a:solidFill>
              <a:latin typeface="Century Gothic"/>
              <a:ea typeface="Century Gothic"/>
              <a:cs typeface="Century Gothic"/>
              <a:sym typeface="Century Gothic"/>
            </a:endParaRPr>
          </a:p>
          <a:p>
            <a:pPr marL="457200" lvl="0" indent="-317500" algn="l" rtl="0">
              <a:lnSpc>
                <a:spcPct val="115000"/>
              </a:lnSpc>
              <a:spcBef>
                <a:spcPts val="1600"/>
              </a:spcBef>
              <a:spcAft>
                <a:spcPts val="0"/>
              </a:spcAft>
              <a:buClr>
                <a:srgbClr val="EF7521"/>
              </a:buClr>
              <a:buSzPts val="1400"/>
              <a:buFont typeface="Century Gothic"/>
              <a:buChar char="●"/>
            </a:pPr>
            <a:r>
              <a:rPr lang="en-US" sz="1600">
                <a:solidFill>
                  <a:srgbClr val="595959"/>
                </a:solidFill>
                <a:latin typeface="Century Gothic"/>
                <a:ea typeface="Century Gothic"/>
                <a:cs typeface="Century Gothic"/>
                <a:sym typeface="Century Gothic"/>
              </a:rPr>
              <a:t>Looking at the schema what other edge types may provide some insight for a provider?</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1600"/>
              </a:spcAft>
              <a:buNone/>
            </a:pPr>
            <a:endParaRPr sz="1600">
              <a:solidFill>
                <a:srgbClr val="595959"/>
              </a:solidFill>
              <a:latin typeface="Century Gothic"/>
              <a:ea typeface="Century Gothic"/>
              <a:cs typeface="Century Gothic"/>
              <a:sym typeface="Century Gothic"/>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59"/>
          <p:cNvSpPr txBox="1">
            <a:spLocks noGrp="1"/>
          </p:cNvSpPr>
          <p:nvPr>
            <p:ph type="body" idx="1"/>
          </p:nvPr>
        </p:nvSpPr>
        <p:spPr>
          <a:xfrm>
            <a:off x="457200" y="1200150"/>
            <a:ext cx="4114800" cy="33942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a:t>Centrality has uses in the healthcare field by giving the ability to see which surgeons are performing the most procedures or reviewing the number of claims process</a:t>
            </a:r>
            <a:endParaRPr/>
          </a:p>
          <a:p>
            <a:pPr marL="0" lvl="0" indent="0" algn="l" rtl="0">
              <a:spcBef>
                <a:spcPts val="360"/>
              </a:spcBef>
              <a:spcAft>
                <a:spcPts val="0"/>
              </a:spcAft>
              <a:buNone/>
            </a:pPr>
            <a:endParaRPr/>
          </a:p>
          <a:p>
            <a:pPr marL="0" lvl="0" indent="0" algn="l" rtl="0">
              <a:spcBef>
                <a:spcPts val="360"/>
              </a:spcBef>
              <a:spcAft>
                <a:spcPts val="0"/>
              </a:spcAft>
              <a:buNone/>
            </a:pPr>
            <a:r>
              <a:rPr lang="en-US"/>
              <a:t>It can also be used to help identify negative impacts, such as bad reactions to medications against the general patient population</a:t>
            </a:r>
            <a:endParaRPr/>
          </a:p>
        </p:txBody>
      </p:sp>
      <p:sp>
        <p:nvSpPr>
          <p:cNvPr id="641" name="Google Shape;641;p59"/>
          <p:cNvSpPr txBox="1">
            <a:spLocks noGrp="1"/>
          </p:cNvSpPr>
          <p:nvPr>
            <p:ph type="body" idx="2"/>
          </p:nvPr>
        </p:nvSpPr>
        <p:spPr>
          <a:xfrm>
            <a:off x="11113" y="41275"/>
            <a:ext cx="7380300" cy="7779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Centrality Use Case</a:t>
            </a:r>
            <a:endParaRPr/>
          </a:p>
        </p:txBody>
      </p:sp>
      <p:pic>
        <p:nvPicPr>
          <p:cNvPr id="642" name="Google Shape;642;p59"/>
          <p:cNvPicPr preferRelativeResize="0"/>
          <p:nvPr/>
        </p:nvPicPr>
        <p:blipFill rotWithShape="1">
          <a:blip r:embed="rId3">
            <a:alphaModFix/>
          </a:blip>
          <a:srcRect b="10394"/>
          <a:stretch/>
        </p:blipFill>
        <p:spPr>
          <a:xfrm>
            <a:off x="4622900" y="1498525"/>
            <a:ext cx="4267200" cy="303590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60"/>
          <p:cNvSpPr txBox="1">
            <a:spLocks noGrp="1"/>
          </p:cNvSpPr>
          <p:nvPr>
            <p:ph type="body" idx="1"/>
          </p:nvPr>
        </p:nvSpPr>
        <p:spPr>
          <a:xfrm>
            <a:off x="881880" y="2571750"/>
            <a:ext cx="6052200" cy="838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None/>
            </a:pPr>
            <a:r>
              <a:rPr lang="en-US"/>
              <a:t>Community and Similarity Algorithms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body" idx="1"/>
          </p:nvPr>
        </p:nvSpPr>
        <p:spPr>
          <a:xfrm>
            <a:off x="457200" y="1200150"/>
            <a:ext cx="8229600" cy="3394200"/>
          </a:xfrm>
          <a:prstGeom prst="rect">
            <a:avLst/>
          </a:prstGeom>
          <a:noFill/>
          <a:ln>
            <a:noFill/>
          </a:ln>
        </p:spPr>
        <p:txBody>
          <a:bodyPr spcFirstLastPara="1" wrap="square" lIns="91425" tIns="45700" rIns="91425" bIns="45700" anchor="t" anchorCtr="0">
            <a:noAutofit/>
          </a:bodyPr>
          <a:lstStyle/>
          <a:p>
            <a:pPr marL="285750" lvl="0" indent="-285750" algn="l" rtl="0">
              <a:spcBef>
                <a:spcPts val="360"/>
              </a:spcBef>
              <a:spcAft>
                <a:spcPts val="0"/>
              </a:spcAft>
              <a:buClr>
                <a:srgbClr val="EF7521"/>
              </a:buClr>
              <a:buSzPts val="1800"/>
              <a:buFont typeface="Century Gothic"/>
              <a:buChar char="•"/>
            </a:pPr>
            <a:r>
              <a:rPr lang="en-US"/>
              <a:t>Mathematical Graph Theory History</a:t>
            </a:r>
            <a:endParaRPr/>
          </a:p>
          <a:p>
            <a:pPr marL="285750" lvl="0" indent="-285750" algn="l" rtl="0">
              <a:spcBef>
                <a:spcPts val="360"/>
              </a:spcBef>
              <a:spcAft>
                <a:spcPts val="0"/>
              </a:spcAft>
              <a:buClr>
                <a:srgbClr val="EF7521"/>
              </a:buClr>
              <a:buSzPts val="1800"/>
              <a:buFont typeface="Century Gothic"/>
              <a:buChar char="•"/>
            </a:pPr>
            <a:r>
              <a:rPr lang="en-US"/>
              <a:t>Algorithm Terminology</a:t>
            </a:r>
            <a:endParaRPr/>
          </a:p>
          <a:p>
            <a:pPr marL="285750" lvl="0" indent="-285750" algn="l" rtl="0">
              <a:spcBef>
                <a:spcPts val="360"/>
              </a:spcBef>
              <a:spcAft>
                <a:spcPts val="0"/>
              </a:spcAft>
              <a:buClr>
                <a:srgbClr val="EF7521"/>
              </a:buClr>
              <a:buSzPts val="1800"/>
              <a:buFont typeface="Century Gothic"/>
              <a:buChar char="•"/>
            </a:pPr>
            <a:r>
              <a:rPr lang="en-US"/>
              <a:t>Algorithm Analysis Terminology</a:t>
            </a:r>
            <a:endParaRPr/>
          </a:p>
          <a:p>
            <a:pPr marL="285750" lvl="0" indent="-285750" algn="l" rtl="0">
              <a:spcBef>
                <a:spcPts val="360"/>
              </a:spcBef>
              <a:spcAft>
                <a:spcPts val="0"/>
              </a:spcAft>
              <a:buClr>
                <a:srgbClr val="EF7521"/>
              </a:buClr>
              <a:buSzPts val="1800"/>
              <a:buFont typeface="Century Gothic"/>
              <a:buChar char="•"/>
            </a:pPr>
            <a:r>
              <a:rPr lang="en-US"/>
              <a:t>Graph Terminology</a:t>
            </a:r>
            <a:endParaRPr/>
          </a:p>
          <a:p>
            <a:pPr marL="285750" lvl="0" indent="-285750" algn="l" rtl="0">
              <a:spcBef>
                <a:spcPts val="360"/>
              </a:spcBef>
              <a:spcAft>
                <a:spcPts val="0"/>
              </a:spcAft>
              <a:buClr>
                <a:srgbClr val="EF7521"/>
              </a:buClr>
              <a:buSzPts val="1800"/>
              <a:buFont typeface="Century Gothic"/>
              <a:buChar char="•"/>
            </a:pPr>
            <a:r>
              <a:rPr lang="en-US"/>
              <a:t>Undirected vs. Directed </a:t>
            </a:r>
            <a:endParaRPr/>
          </a:p>
          <a:p>
            <a:pPr marL="285750" lvl="0" indent="-285750" algn="l" rtl="0">
              <a:spcBef>
                <a:spcPts val="360"/>
              </a:spcBef>
              <a:spcAft>
                <a:spcPts val="0"/>
              </a:spcAft>
              <a:buClr>
                <a:srgbClr val="EF7521"/>
              </a:buClr>
              <a:buSzPts val="1800"/>
              <a:buFont typeface="Century Gothic"/>
              <a:buChar char="•"/>
            </a:pPr>
            <a:r>
              <a:rPr lang="en-US"/>
              <a:t>Connected vs. Disconnected</a:t>
            </a:r>
            <a:endParaRPr/>
          </a:p>
          <a:p>
            <a:pPr marL="285750" lvl="0" indent="-285750" algn="l" rtl="0">
              <a:spcBef>
                <a:spcPts val="360"/>
              </a:spcBef>
              <a:spcAft>
                <a:spcPts val="0"/>
              </a:spcAft>
              <a:buClr>
                <a:srgbClr val="EF7521"/>
              </a:buClr>
              <a:buSzPts val="1800"/>
              <a:buFont typeface="Century Gothic"/>
              <a:buChar char="•"/>
            </a:pPr>
            <a:r>
              <a:rPr lang="en-US"/>
              <a:t>Sparse vs. Dense</a:t>
            </a:r>
            <a:endParaRPr/>
          </a:p>
          <a:p>
            <a:pPr marL="285750" lvl="0" indent="-285750" algn="l" rtl="0">
              <a:spcBef>
                <a:spcPts val="360"/>
              </a:spcBef>
              <a:spcAft>
                <a:spcPts val="0"/>
              </a:spcAft>
              <a:buClr>
                <a:srgbClr val="EF7521"/>
              </a:buClr>
              <a:buSzPts val="1800"/>
              <a:buFont typeface="Century Gothic"/>
              <a:buChar char="•"/>
            </a:pPr>
            <a:r>
              <a:rPr lang="en-US"/>
              <a:t>Weighted vs. Unweighted</a:t>
            </a:r>
            <a:endParaRPr/>
          </a:p>
          <a:p>
            <a:pPr marL="285750" lvl="0" indent="-285750" algn="l" rtl="0">
              <a:spcBef>
                <a:spcPts val="360"/>
              </a:spcBef>
              <a:spcAft>
                <a:spcPts val="0"/>
              </a:spcAft>
              <a:buClr>
                <a:srgbClr val="EF7521"/>
              </a:buClr>
              <a:buSzPts val="1800"/>
              <a:buFont typeface="Century Gothic"/>
              <a:buChar char="•"/>
            </a:pPr>
            <a:r>
              <a:rPr lang="en-US"/>
              <a:t>Traversing Graphs</a:t>
            </a:r>
            <a:endParaRPr/>
          </a:p>
          <a:p>
            <a:pPr marL="285750" lvl="0" indent="-285750" algn="l" rtl="0">
              <a:spcBef>
                <a:spcPts val="360"/>
              </a:spcBef>
              <a:spcAft>
                <a:spcPts val="0"/>
              </a:spcAft>
              <a:buClr>
                <a:srgbClr val="EF7521"/>
              </a:buClr>
              <a:buSzPts val="1800"/>
              <a:buFont typeface="Century Gothic"/>
              <a:buChar char="•"/>
            </a:pPr>
            <a:r>
              <a:rPr lang="en-US"/>
              <a:t>Local vs Distributed</a:t>
            </a:r>
            <a:endParaRPr/>
          </a:p>
          <a:p>
            <a:pPr marL="0" lvl="0" indent="0" algn="l" rtl="0">
              <a:spcBef>
                <a:spcPts val="360"/>
              </a:spcBef>
              <a:spcAft>
                <a:spcPts val="0"/>
              </a:spcAft>
              <a:buNone/>
            </a:pPr>
            <a:endParaRPr/>
          </a:p>
          <a:p>
            <a:pPr marL="0" lvl="0" indent="0" algn="l" rtl="0">
              <a:spcBef>
                <a:spcPts val="360"/>
              </a:spcBef>
              <a:spcAft>
                <a:spcPts val="0"/>
              </a:spcAft>
              <a:buClr>
                <a:srgbClr val="727376"/>
              </a:buClr>
              <a:buSzPts val="1800"/>
              <a:buNone/>
            </a:pPr>
            <a:endParaRPr/>
          </a:p>
        </p:txBody>
      </p:sp>
      <p:sp>
        <p:nvSpPr>
          <p:cNvPr id="83" name="Google Shape;83;p16"/>
          <p:cNvSpPr txBox="1">
            <a:spLocks noGrp="1"/>
          </p:cNvSpPr>
          <p:nvPr>
            <p:ph type="body" idx="2"/>
          </p:nvPr>
        </p:nvSpPr>
        <p:spPr>
          <a:xfrm>
            <a:off x="11113" y="41275"/>
            <a:ext cx="7380300" cy="777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EF7521"/>
              </a:buClr>
              <a:buSzPts val="2400"/>
              <a:buNone/>
            </a:pPr>
            <a:r>
              <a:rPr lang="en-US"/>
              <a:t>Graph Theory and Terminology</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61"/>
          <p:cNvSpPr txBox="1">
            <a:spLocks noGrp="1"/>
          </p:cNvSpPr>
          <p:nvPr>
            <p:ph type="body" idx="2"/>
          </p:nvPr>
        </p:nvSpPr>
        <p:spPr>
          <a:xfrm>
            <a:off x="11113" y="41275"/>
            <a:ext cx="7380300" cy="777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EF7521"/>
              </a:buClr>
              <a:buSzPts val="2400"/>
              <a:buNone/>
            </a:pPr>
            <a:r>
              <a:rPr lang="en-US"/>
              <a:t>Community Algorithms</a:t>
            </a:r>
            <a:endParaRPr/>
          </a:p>
        </p:txBody>
      </p:sp>
      <p:sp>
        <p:nvSpPr>
          <p:cNvPr id="655" name="Google Shape;655;p61"/>
          <p:cNvSpPr txBox="1"/>
          <p:nvPr/>
        </p:nvSpPr>
        <p:spPr>
          <a:xfrm>
            <a:off x="146075" y="984525"/>
            <a:ext cx="4906800" cy="3416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1600">
                <a:solidFill>
                  <a:srgbClr val="595959"/>
                </a:solidFill>
                <a:latin typeface="Century Gothic"/>
                <a:ea typeface="Century Gothic"/>
                <a:cs typeface="Century Gothic"/>
                <a:sym typeface="Century Gothic"/>
              </a:rPr>
              <a:t>Community algorithms evaluate how a group is </a:t>
            </a:r>
            <a:r>
              <a:rPr lang="en-US" sz="1600" i="1">
                <a:solidFill>
                  <a:srgbClr val="595959"/>
                </a:solidFill>
                <a:latin typeface="Century Gothic"/>
                <a:ea typeface="Century Gothic"/>
                <a:cs typeface="Century Gothic"/>
                <a:sym typeface="Century Gothic"/>
              </a:rPr>
              <a:t>clustered</a:t>
            </a:r>
            <a:r>
              <a:rPr lang="en-US" sz="1600">
                <a:solidFill>
                  <a:srgbClr val="595959"/>
                </a:solidFill>
                <a:latin typeface="Century Gothic"/>
                <a:ea typeface="Century Gothic"/>
                <a:cs typeface="Century Gothic"/>
                <a:sym typeface="Century Gothic"/>
              </a:rPr>
              <a:t> or </a:t>
            </a:r>
            <a:r>
              <a:rPr lang="en-US" sz="1600" i="1">
                <a:solidFill>
                  <a:srgbClr val="595959"/>
                </a:solidFill>
                <a:latin typeface="Century Gothic"/>
                <a:ea typeface="Century Gothic"/>
                <a:cs typeface="Century Gothic"/>
                <a:sym typeface="Century Gothic"/>
              </a:rPr>
              <a:t>partitioned</a:t>
            </a:r>
            <a:r>
              <a:rPr lang="en-US" sz="1600">
                <a:solidFill>
                  <a:srgbClr val="595959"/>
                </a:solidFill>
                <a:latin typeface="Century Gothic"/>
                <a:ea typeface="Century Gothic"/>
                <a:cs typeface="Century Gothic"/>
                <a:sym typeface="Century Gothic"/>
              </a:rPr>
              <a:t>, as well as its </a:t>
            </a:r>
            <a:r>
              <a:rPr lang="en-US" sz="1600" i="1">
                <a:solidFill>
                  <a:srgbClr val="595959"/>
                </a:solidFill>
                <a:latin typeface="Century Gothic"/>
                <a:ea typeface="Century Gothic"/>
                <a:cs typeface="Century Gothic"/>
                <a:sym typeface="Century Gothic"/>
              </a:rPr>
              <a:t>tendency to strengthen or break apart</a:t>
            </a:r>
            <a:endParaRPr sz="1600" i="1">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The community algorithms which will be covered include</a:t>
            </a:r>
            <a:endParaRPr sz="1600" b="1">
              <a:solidFill>
                <a:srgbClr val="595959"/>
              </a:solidFill>
              <a:latin typeface="Century Gothic"/>
              <a:ea typeface="Century Gothic"/>
              <a:cs typeface="Century Gothic"/>
              <a:sym typeface="Century Gothic"/>
            </a:endParaRPr>
          </a:p>
          <a:p>
            <a:pPr marL="457200" lvl="0" indent="-330200" algn="l" rtl="0">
              <a:lnSpc>
                <a:spcPct val="115000"/>
              </a:lnSpc>
              <a:spcBef>
                <a:spcPts val="1600"/>
              </a:spcBef>
              <a:spcAft>
                <a:spcPts val="0"/>
              </a:spcAft>
              <a:buClr>
                <a:srgbClr val="595959"/>
              </a:buClr>
              <a:buSzPts val="1600"/>
              <a:buFont typeface="Century Gothic"/>
              <a:buChar char="●"/>
            </a:pPr>
            <a:r>
              <a:rPr lang="en-US" sz="1600" b="1">
                <a:solidFill>
                  <a:srgbClr val="595959"/>
                </a:solidFill>
                <a:latin typeface="Century Gothic"/>
                <a:ea typeface="Century Gothic"/>
                <a:cs typeface="Century Gothic"/>
                <a:sym typeface="Century Gothic"/>
              </a:rPr>
              <a:t>Label Propagation</a:t>
            </a:r>
            <a:endParaRPr sz="1600" b="1">
              <a:solidFill>
                <a:srgbClr val="595959"/>
              </a:solidFill>
              <a:latin typeface="Century Gothic"/>
              <a:ea typeface="Century Gothic"/>
              <a:cs typeface="Century Gothic"/>
              <a:sym typeface="Century Gothic"/>
            </a:endParaRPr>
          </a:p>
          <a:p>
            <a:pPr marL="457200" lvl="0" indent="-330200" algn="l" rtl="0">
              <a:lnSpc>
                <a:spcPct val="115000"/>
              </a:lnSpc>
              <a:spcBef>
                <a:spcPts val="0"/>
              </a:spcBef>
              <a:spcAft>
                <a:spcPts val="0"/>
              </a:spcAft>
              <a:buClr>
                <a:srgbClr val="595959"/>
              </a:buClr>
              <a:buSzPts val="1600"/>
              <a:buFont typeface="Century Gothic"/>
              <a:buChar char="●"/>
            </a:pPr>
            <a:r>
              <a:rPr lang="en-US" sz="1600" b="1">
                <a:solidFill>
                  <a:srgbClr val="595959"/>
                </a:solidFill>
                <a:latin typeface="Century Gothic"/>
                <a:ea typeface="Century Gothic"/>
                <a:cs typeface="Century Gothic"/>
                <a:sym typeface="Century Gothic"/>
              </a:rPr>
              <a:t>Louvain Modularity</a:t>
            </a:r>
            <a:endParaRPr sz="1600" b="1">
              <a:solidFill>
                <a:srgbClr val="595959"/>
              </a:solidFill>
              <a:latin typeface="Century Gothic"/>
              <a:ea typeface="Century Gothic"/>
              <a:cs typeface="Century Gothic"/>
              <a:sym typeface="Century Gothic"/>
            </a:endParaRPr>
          </a:p>
          <a:p>
            <a:pPr marL="457200" lvl="0" indent="-330200" algn="l" rtl="0">
              <a:lnSpc>
                <a:spcPct val="115000"/>
              </a:lnSpc>
              <a:spcBef>
                <a:spcPts val="0"/>
              </a:spcBef>
              <a:spcAft>
                <a:spcPts val="0"/>
              </a:spcAft>
              <a:buClr>
                <a:srgbClr val="595959"/>
              </a:buClr>
              <a:buSzPts val="1600"/>
              <a:buFont typeface="Century Gothic"/>
              <a:buChar char="●"/>
            </a:pPr>
            <a:r>
              <a:rPr lang="en-US" sz="1600" b="1">
                <a:solidFill>
                  <a:srgbClr val="595959"/>
                </a:solidFill>
                <a:latin typeface="Century Gothic"/>
                <a:ea typeface="Century Gothic"/>
                <a:cs typeface="Century Gothic"/>
                <a:sym typeface="Century Gothic"/>
              </a:rPr>
              <a:t>Triangle Counting</a:t>
            </a:r>
            <a:endParaRPr sz="1600" b="1">
              <a:solidFill>
                <a:srgbClr val="595959"/>
              </a:solidFill>
              <a:latin typeface="Century Gothic"/>
              <a:ea typeface="Century Gothic"/>
              <a:cs typeface="Century Gothic"/>
              <a:sym typeface="Century Gothic"/>
            </a:endParaRPr>
          </a:p>
          <a:p>
            <a:pPr marL="457200" lvl="0" indent="-330200" algn="l" rtl="0">
              <a:lnSpc>
                <a:spcPct val="115000"/>
              </a:lnSpc>
              <a:spcBef>
                <a:spcPts val="0"/>
              </a:spcBef>
              <a:spcAft>
                <a:spcPts val="0"/>
              </a:spcAft>
              <a:buClr>
                <a:srgbClr val="595959"/>
              </a:buClr>
              <a:buSzPts val="1600"/>
              <a:buFont typeface="Century Gothic"/>
              <a:buChar char="●"/>
            </a:pPr>
            <a:r>
              <a:rPr lang="en-US" sz="1600" b="1">
                <a:solidFill>
                  <a:srgbClr val="595959"/>
                </a:solidFill>
                <a:latin typeface="Century Gothic"/>
                <a:ea typeface="Century Gothic"/>
                <a:cs typeface="Century Gothic"/>
                <a:sym typeface="Century Gothic"/>
              </a:rPr>
              <a:t>Connected Components</a:t>
            </a:r>
            <a:endParaRPr sz="1600" b="1">
              <a:solidFill>
                <a:srgbClr val="595959"/>
              </a:solidFill>
              <a:latin typeface="Century Gothic"/>
              <a:ea typeface="Century Gothic"/>
              <a:cs typeface="Century Gothic"/>
              <a:sym typeface="Century Gothic"/>
            </a:endParaRPr>
          </a:p>
        </p:txBody>
      </p:sp>
      <p:pic>
        <p:nvPicPr>
          <p:cNvPr id="656" name="Google Shape;656;p61"/>
          <p:cNvPicPr preferRelativeResize="0"/>
          <p:nvPr/>
        </p:nvPicPr>
        <p:blipFill rotWithShape="1">
          <a:blip r:embed="rId3">
            <a:alphaModFix/>
          </a:blip>
          <a:srcRect/>
          <a:stretch/>
        </p:blipFill>
        <p:spPr>
          <a:xfrm>
            <a:off x="5052850" y="1053751"/>
            <a:ext cx="3470700" cy="31392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62"/>
          <p:cNvSpPr txBox="1">
            <a:spLocks noGrp="1"/>
          </p:cNvSpPr>
          <p:nvPr>
            <p:ph type="body" idx="2"/>
          </p:nvPr>
        </p:nvSpPr>
        <p:spPr>
          <a:xfrm>
            <a:off x="11113" y="41275"/>
            <a:ext cx="7380300" cy="777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None/>
            </a:pPr>
            <a:r>
              <a:rPr lang="en-US"/>
              <a:t>Label Propagation</a:t>
            </a:r>
            <a:endParaRPr/>
          </a:p>
        </p:txBody>
      </p:sp>
      <p:sp>
        <p:nvSpPr>
          <p:cNvPr id="663" name="Google Shape;663;p62"/>
          <p:cNvSpPr txBox="1"/>
          <p:nvPr/>
        </p:nvSpPr>
        <p:spPr>
          <a:xfrm>
            <a:off x="146075" y="984525"/>
            <a:ext cx="59031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a:solidFill>
                  <a:srgbClr val="595959"/>
                </a:solidFill>
                <a:latin typeface="Century Gothic"/>
                <a:ea typeface="Century Gothic"/>
                <a:cs typeface="Century Gothic"/>
                <a:sym typeface="Century Gothic"/>
              </a:rPr>
              <a:t>Detects communities in a graph by propagating labels throughout the graph and forming groups based on the labels</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b="1">
                <a:solidFill>
                  <a:srgbClr val="595959"/>
                </a:solidFill>
                <a:latin typeface="Century Gothic"/>
                <a:ea typeface="Century Gothic"/>
                <a:cs typeface="Century Gothic"/>
                <a:sym typeface="Century Gothic"/>
              </a:rPr>
              <a:t>Label: </a:t>
            </a:r>
            <a:r>
              <a:rPr lang="en-US" sz="1600">
                <a:solidFill>
                  <a:srgbClr val="595959"/>
                </a:solidFill>
                <a:latin typeface="Century Gothic"/>
                <a:ea typeface="Century Gothic"/>
                <a:cs typeface="Century Gothic"/>
                <a:sym typeface="Century Gothic"/>
              </a:rPr>
              <a:t>a classification given in the form of an attribute</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If most of vertex v’s neighbors have label X, than vertex v is probably also X</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This algorithm is very fast and can be assisted by hand labeling some vertices before execution</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1600"/>
              </a:spcAft>
              <a:buNone/>
            </a:pPr>
            <a:endParaRPr sz="1600">
              <a:solidFill>
                <a:srgbClr val="595959"/>
              </a:solidFill>
              <a:latin typeface="Century Gothic"/>
              <a:ea typeface="Century Gothic"/>
              <a:cs typeface="Century Gothic"/>
              <a:sym typeface="Century Gothic"/>
            </a:endParaRPr>
          </a:p>
        </p:txBody>
      </p:sp>
      <p:pic>
        <p:nvPicPr>
          <p:cNvPr id="664" name="Google Shape;664;p62"/>
          <p:cNvPicPr preferRelativeResize="0"/>
          <p:nvPr/>
        </p:nvPicPr>
        <p:blipFill>
          <a:blip r:embed="rId3">
            <a:alphaModFix/>
          </a:blip>
          <a:stretch>
            <a:fillRect/>
          </a:stretch>
        </p:blipFill>
        <p:spPr>
          <a:xfrm>
            <a:off x="7221663" y="1391500"/>
            <a:ext cx="606725" cy="606725"/>
          </a:xfrm>
          <a:prstGeom prst="rect">
            <a:avLst/>
          </a:prstGeom>
          <a:noFill/>
          <a:ln>
            <a:noFill/>
          </a:ln>
        </p:spPr>
      </p:pic>
      <p:pic>
        <p:nvPicPr>
          <p:cNvPr id="665" name="Google Shape;665;p62"/>
          <p:cNvPicPr preferRelativeResize="0"/>
          <p:nvPr/>
        </p:nvPicPr>
        <p:blipFill>
          <a:blip r:embed="rId4">
            <a:alphaModFix/>
          </a:blip>
          <a:stretch>
            <a:fillRect/>
          </a:stretch>
        </p:blipFill>
        <p:spPr>
          <a:xfrm>
            <a:off x="7221675" y="2455125"/>
            <a:ext cx="606725" cy="606725"/>
          </a:xfrm>
          <a:prstGeom prst="rect">
            <a:avLst/>
          </a:prstGeom>
          <a:noFill/>
          <a:ln>
            <a:noFill/>
          </a:ln>
        </p:spPr>
      </p:pic>
      <p:pic>
        <p:nvPicPr>
          <p:cNvPr id="666" name="Google Shape;666;p62"/>
          <p:cNvPicPr preferRelativeResize="0"/>
          <p:nvPr/>
        </p:nvPicPr>
        <p:blipFill>
          <a:blip r:embed="rId5">
            <a:alphaModFix/>
          </a:blip>
          <a:stretch>
            <a:fillRect/>
          </a:stretch>
        </p:blipFill>
        <p:spPr>
          <a:xfrm>
            <a:off x="7034512" y="3518750"/>
            <a:ext cx="981050" cy="5353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63"/>
          <p:cNvSpPr txBox="1">
            <a:spLocks noGrp="1"/>
          </p:cNvSpPr>
          <p:nvPr>
            <p:ph type="body" idx="2"/>
          </p:nvPr>
        </p:nvSpPr>
        <p:spPr>
          <a:xfrm>
            <a:off x="11113" y="41275"/>
            <a:ext cx="7380300" cy="777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None/>
            </a:pPr>
            <a:r>
              <a:rPr lang="en-US"/>
              <a:t>Label Propagation</a:t>
            </a:r>
            <a:endParaRPr/>
          </a:p>
        </p:txBody>
      </p:sp>
      <p:sp>
        <p:nvSpPr>
          <p:cNvPr id="673" name="Google Shape;673;p63"/>
          <p:cNvSpPr txBox="1"/>
          <p:nvPr/>
        </p:nvSpPr>
        <p:spPr>
          <a:xfrm>
            <a:off x="146075" y="984525"/>
            <a:ext cx="50004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a:solidFill>
                  <a:srgbClr val="595959"/>
                </a:solidFill>
                <a:latin typeface="Century Gothic"/>
                <a:ea typeface="Century Gothic"/>
                <a:cs typeface="Century Gothic"/>
                <a:sym typeface="Century Gothic"/>
              </a:rPr>
              <a:t>Heuristic method to determine communities</a:t>
            </a:r>
            <a:endParaRPr sz="1600">
              <a:solidFill>
                <a:srgbClr val="595959"/>
              </a:solidFill>
              <a:latin typeface="Century Gothic"/>
              <a:ea typeface="Century Gothic"/>
              <a:cs typeface="Century Gothic"/>
              <a:sym typeface="Century Gothic"/>
            </a:endParaRPr>
          </a:p>
          <a:p>
            <a:pPr marL="457200" lvl="0" indent="-330200" algn="l" rtl="0">
              <a:lnSpc>
                <a:spcPct val="115000"/>
              </a:lnSpc>
              <a:spcBef>
                <a:spcPts val="1600"/>
              </a:spcBef>
              <a:spcAft>
                <a:spcPts val="0"/>
              </a:spcAft>
              <a:buClr>
                <a:srgbClr val="595959"/>
              </a:buClr>
              <a:buSzPts val="1600"/>
              <a:buFont typeface="Century Gothic"/>
              <a:buAutoNum type="arabicParenR"/>
            </a:pPr>
            <a:r>
              <a:rPr lang="en-US" sz="1600">
                <a:solidFill>
                  <a:srgbClr val="595959"/>
                </a:solidFill>
                <a:latin typeface="Century Gothic"/>
                <a:ea typeface="Century Gothic"/>
                <a:cs typeface="Century Gothic"/>
                <a:sym typeface="Century Gothic"/>
              </a:rPr>
              <a:t>Give each vertex unique label</a:t>
            </a:r>
            <a:endParaRPr sz="1600">
              <a:solidFill>
                <a:srgbClr val="595959"/>
              </a:solidFill>
              <a:latin typeface="Century Gothic"/>
              <a:ea typeface="Century Gothic"/>
              <a:cs typeface="Century Gothic"/>
              <a:sym typeface="Century Gothic"/>
            </a:endParaRPr>
          </a:p>
          <a:p>
            <a:pPr marL="457200" lvl="0" indent="-330200" algn="l" rtl="0">
              <a:lnSpc>
                <a:spcPct val="115000"/>
              </a:lnSpc>
              <a:spcBef>
                <a:spcPts val="0"/>
              </a:spcBef>
              <a:spcAft>
                <a:spcPts val="0"/>
              </a:spcAft>
              <a:buClr>
                <a:srgbClr val="595959"/>
              </a:buClr>
              <a:buSzPts val="1600"/>
              <a:buFont typeface="Century Gothic"/>
              <a:buAutoNum type="arabicParenR"/>
            </a:pPr>
            <a:r>
              <a:rPr lang="en-US" sz="1600">
                <a:solidFill>
                  <a:srgbClr val="595959"/>
                </a:solidFill>
                <a:latin typeface="Century Gothic"/>
                <a:ea typeface="Century Gothic"/>
                <a:cs typeface="Century Gothic"/>
                <a:sym typeface="Century Gothic"/>
              </a:rPr>
              <a:t>Iteratively update labels based on neighbor influence (if most neighbors have label X you should also be label X). Note, the order for this is random</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Due to the randomness of updating, the results may not be exactly the same across multiple runs</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1600"/>
              </a:spcAft>
              <a:buNone/>
            </a:pPr>
            <a:endParaRPr sz="1600">
              <a:solidFill>
                <a:srgbClr val="595959"/>
              </a:solidFill>
              <a:latin typeface="Century Gothic"/>
              <a:ea typeface="Century Gothic"/>
              <a:cs typeface="Century Gothic"/>
              <a:sym typeface="Century Gothic"/>
            </a:endParaRPr>
          </a:p>
        </p:txBody>
      </p:sp>
      <p:pic>
        <p:nvPicPr>
          <p:cNvPr id="674" name="Google Shape;674;p63"/>
          <p:cNvPicPr preferRelativeResize="0"/>
          <p:nvPr/>
        </p:nvPicPr>
        <p:blipFill>
          <a:blip r:embed="rId3">
            <a:alphaModFix/>
          </a:blip>
          <a:stretch>
            <a:fillRect/>
          </a:stretch>
        </p:blipFill>
        <p:spPr>
          <a:xfrm>
            <a:off x="5146475" y="1107826"/>
            <a:ext cx="3603175" cy="36818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64"/>
          <p:cNvSpPr txBox="1">
            <a:spLocks noGrp="1"/>
          </p:cNvSpPr>
          <p:nvPr>
            <p:ph type="body" idx="2"/>
          </p:nvPr>
        </p:nvSpPr>
        <p:spPr>
          <a:xfrm>
            <a:off x="11113" y="41275"/>
            <a:ext cx="7380300" cy="777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None/>
            </a:pPr>
            <a:r>
              <a:rPr lang="en-US"/>
              <a:t>Louvain Modularity</a:t>
            </a:r>
            <a:endParaRPr/>
          </a:p>
        </p:txBody>
      </p:sp>
      <p:sp>
        <p:nvSpPr>
          <p:cNvPr id="681" name="Google Shape;681;p64"/>
          <p:cNvSpPr txBox="1"/>
          <p:nvPr/>
        </p:nvSpPr>
        <p:spPr>
          <a:xfrm>
            <a:off x="146075" y="984525"/>
            <a:ext cx="59031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a:solidFill>
                  <a:srgbClr val="595959"/>
                </a:solidFill>
                <a:latin typeface="Century Gothic"/>
                <a:ea typeface="Century Gothic"/>
                <a:cs typeface="Century Gothic"/>
                <a:sym typeface="Century Gothic"/>
              </a:rPr>
              <a:t>Detects communities by relying on heuristics for maximizing modularity </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b="1">
                <a:solidFill>
                  <a:srgbClr val="595959"/>
                </a:solidFill>
                <a:latin typeface="Century Gothic"/>
                <a:ea typeface="Century Gothic"/>
                <a:cs typeface="Century Gothic"/>
                <a:sym typeface="Century Gothic"/>
              </a:rPr>
              <a:t>Modularity</a:t>
            </a:r>
            <a:r>
              <a:rPr lang="en-US" sz="1600">
                <a:solidFill>
                  <a:srgbClr val="595959"/>
                </a:solidFill>
                <a:latin typeface="Century Gothic"/>
                <a:ea typeface="Century Gothic"/>
                <a:cs typeface="Century Gothic"/>
                <a:sym typeface="Century Gothic"/>
              </a:rPr>
              <a:t>: measures the strength of division of a graph/network into clusters/modules</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1600"/>
              </a:spcAft>
              <a:buNone/>
            </a:pPr>
            <a:r>
              <a:rPr lang="en-US" sz="1600">
                <a:solidFill>
                  <a:srgbClr val="595959"/>
                </a:solidFill>
                <a:latin typeface="Century Gothic"/>
                <a:ea typeface="Century Gothic"/>
                <a:cs typeface="Century Gothic"/>
                <a:sym typeface="Century Gothic"/>
              </a:rPr>
              <a:t>Gets the name ‘Louvain’ from a team a researchers at the University of Louvain that created this particular heuristic </a:t>
            </a:r>
            <a:endParaRPr sz="1600">
              <a:solidFill>
                <a:srgbClr val="595959"/>
              </a:solidFill>
              <a:latin typeface="Century Gothic"/>
              <a:ea typeface="Century Gothic"/>
              <a:cs typeface="Century Gothic"/>
              <a:sym typeface="Century Gothic"/>
            </a:endParaRPr>
          </a:p>
        </p:txBody>
      </p:sp>
      <p:pic>
        <p:nvPicPr>
          <p:cNvPr id="682" name="Google Shape;682;p64"/>
          <p:cNvPicPr preferRelativeResize="0"/>
          <p:nvPr/>
        </p:nvPicPr>
        <p:blipFill>
          <a:blip r:embed="rId3">
            <a:alphaModFix/>
          </a:blip>
          <a:stretch>
            <a:fillRect/>
          </a:stretch>
        </p:blipFill>
        <p:spPr>
          <a:xfrm>
            <a:off x="7221663" y="1391500"/>
            <a:ext cx="606725" cy="606725"/>
          </a:xfrm>
          <a:prstGeom prst="rect">
            <a:avLst/>
          </a:prstGeom>
          <a:noFill/>
          <a:ln>
            <a:noFill/>
          </a:ln>
        </p:spPr>
      </p:pic>
      <p:pic>
        <p:nvPicPr>
          <p:cNvPr id="683" name="Google Shape;683;p64"/>
          <p:cNvPicPr preferRelativeResize="0"/>
          <p:nvPr/>
        </p:nvPicPr>
        <p:blipFill>
          <a:blip r:embed="rId4">
            <a:alphaModFix/>
          </a:blip>
          <a:stretch>
            <a:fillRect/>
          </a:stretch>
        </p:blipFill>
        <p:spPr>
          <a:xfrm>
            <a:off x="7221675" y="2455125"/>
            <a:ext cx="606725" cy="6067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65"/>
          <p:cNvSpPr txBox="1">
            <a:spLocks noGrp="1"/>
          </p:cNvSpPr>
          <p:nvPr>
            <p:ph type="body" idx="2"/>
          </p:nvPr>
        </p:nvSpPr>
        <p:spPr>
          <a:xfrm>
            <a:off x="11113" y="41275"/>
            <a:ext cx="7380300" cy="777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None/>
            </a:pPr>
            <a:r>
              <a:rPr lang="en-US"/>
              <a:t>Scoring Modularity of a Graph</a:t>
            </a:r>
            <a:endParaRPr/>
          </a:p>
        </p:txBody>
      </p:sp>
      <p:pic>
        <p:nvPicPr>
          <p:cNvPr id="690" name="Google Shape;690;p65"/>
          <p:cNvPicPr preferRelativeResize="0"/>
          <p:nvPr/>
        </p:nvPicPr>
        <p:blipFill>
          <a:blip r:embed="rId3">
            <a:alphaModFix/>
          </a:blip>
          <a:stretch>
            <a:fillRect/>
          </a:stretch>
        </p:blipFill>
        <p:spPr>
          <a:xfrm>
            <a:off x="877612" y="1518850"/>
            <a:ext cx="2657475" cy="542925"/>
          </a:xfrm>
          <a:prstGeom prst="rect">
            <a:avLst/>
          </a:prstGeom>
          <a:noFill/>
          <a:ln>
            <a:noFill/>
          </a:ln>
        </p:spPr>
      </p:pic>
      <p:sp>
        <p:nvSpPr>
          <p:cNvPr id="691" name="Google Shape;691;p65"/>
          <p:cNvSpPr txBox="1"/>
          <p:nvPr/>
        </p:nvSpPr>
        <p:spPr>
          <a:xfrm>
            <a:off x="222075" y="969300"/>
            <a:ext cx="7526100" cy="4004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a:solidFill>
                  <a:srgbClr val="595959"/>
                </a:solidFill>
                <a:latin typeface="Century Gothic"/>
                <a:ea typeface="Century Gothic"/>
                <a:cs typeface="Century Gothic"/>
                <a:sym typeface="Century Gothic"/>
              </a:rPr>
              <a:t>The modularity of a graph is defined as </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m - The sum of all edge weights in the graph</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A</a:t>
            </a:r>
            <a:r>
              <a:rPr lang="en-US" sz="1600" baseline="-25000">
                <a:solidFill>
                  <a:srgbClr val="595959"/>
                </a:solidFill>
                <a:latin typeface="Century Gothic"/>
                <a:ea typeface="Century Gothic"/>
                <a:cs typeface="Century Gothic"/>
                <a:sym typeface="Century Gothic"/>
              </a:rPr>
              <a:t>ij </a:t>
            </a:r>
            <a:r>
              <a:rPr lang="en-US" sz="1600">
                <a:solidFill>
                  <a:srgbClr val="595959"/>
                </a:solidFill>
                <a:latin typeface="Century Gothic"/>
                <a:ea typeface="Century Gothic"/>
                <a:cs typeface="Century Gothic"/>
                <a:sym typeface="Century Gothic"/>
              </a:rPr>
              <a:t>- The sum of edge weights between vertices i and j</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k</a:t>
            </a:r>
            <a:r>
              <a:rPr lang="en-US" sz="1600" baseline="-25000">
                <a:solidFill>
                  <a:srgbClr val="595959"/>
                </a:solidFill>
                <a:latin typeface="Century Gothic"/>
                <a:ea typeface="Century Gothic"/>
                <a:cs typeface="Century Gothic"/>
                <a:sym typeface="Century Gothic"/>
              </a:rPr>
              <a:t>i</a:t>
            </a:r>
            <a:r>
              <a:rPr lang="en-US" sz="1600">
                <a:solidFill>
                  <a:srgbClr val="595959"/>
                </a:solidFill>
                <a:latin typeface="Century Gothic"/>
                <a:ea typeface="Century Gothic"/>
                <a:cs typeface="Century Gothic"/>
                <a:sym typeface="Century Gothic"/>
              </a:rPr>
              <a:t>, k</a:t>
            </a:r>
            <a:r>
              <a:rPr lang="en-US" sz="1600" baseline="-25000">
                <a:solidFill>
                  <a:srgbClr val="595959"/>
                </a:solidFill>
                <a:latin typeface="Century Gothic"/>
                <a:ea typeface="Century Gothic"/>
                <a:cs typeface="Century Gothic"/>
                <a:sym typeface="Century Gothic"/>
              </a:rPr>
              <a:t>j</a:t>
            </a:r>
            <a:r>
              <a:rPr lang="en-US" sz="1600">
                <a:solidFill>
                  <a:srgbClr val="595959"/>
                </a:solidFill>
                <a:latin typeface="Century Gothic"/>
                <a:ea typeface="Century Gothic"/>
                <a:cs typeface="Century Gothic"/>
                <a:sym typeface="Century Gothic"/>
              </a:rPr>
              <a:t> - The sum of edges attached to vertices i and j</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Clr>
                <a:schemeClr val="dk1"/>
              </a:buClr>
              <a:buSzPts val="1100"/>
              <a:buFont typeface="Arial"/>
              <a:buNone/>
            </a:pPr>
            <a:r>
              <a:rPr lang="en-US" sz="1600">
                <a:solidFill>
                  <a:srgbClr val="595959"/>
                </a:solidFill>
                <a:latin typeface="Century Gothic"/>
                <a:ea typeface="Century Gothic"/>
                <a:cs typeface="Century Gothic"/>
                <a:sym typeface="Century Gothic"/>
              </a:rPr>
              <a:t>c</a:t>
            </a:r>
            <a:r>
              <a:rPr lang="en-US" sz="1600" baseline="-25000">
                <a:solidFill>
                  <a:srgbClr val="595959"/>
                </a:solidFill>
                <a:latin typeface="Century Gothic"/>
                <a:ea typeface="Century Gothic"/>
                <a:cs typeface="Century Gothic"/>
                <a:sym typeface="Century Gothic"/>
              </a:rPr>
              <a:t>i</a:t>
            </a:r>
            <a:r>
              <a:rPr lang="en-US" sz="1600">
                <a:solidFill>
                  <a:srgbClr val="595959"/>
                </a:solidFill>
                <a:latin typeface="Century Gothic"/>
                <a:ea typeface="Century Gothic"/>
                <a:cs typeface="Century Gothic"/>
                <a:sym typeface="Century Gothic"/>
              </a:rPr>
              <a:t>, c</a:t>
            </a:r>
            <a:r>
              <a:rPr lang="en-US" sz="1600" baseline="-25000">
                <a:solidFill>
                  <a:srgbClr val="595959"/>
                </a:solidFill>
                <a:latin typeface="Century Gothic"/>
                <a:ea typeface="Century Gothic"/>
                <a:cs typeface="Century Gothic"/>
                <a:sym typeface="Century Gothic"/>
              </a:rPr>
              <a:t>j</a:t>
            </a:r>
            <a:r>
              <a:rPr lang="en-US" sz="1600">
                <a:solidFill>
                  <a:srgbClr val="595959"/>
                </a:solidFill>
                <a:latin typeface="Century Gothic"/>
                <a:ea typeface="Century Gothic"/>
                <a:cs typeface="Century Gothic"/>
                <a:sym typeface="Century Gothic"/>
              </a:rPr>
              <a:t> - The communities of vertices i and j</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1600"/>
              </a:spcAft>
              <a:buNone/>
            </a:pPr>
            <a:r>
              <a:rPr lang="en-US" sz="1600">
                <a:solidFill>
                  <a:srgbClr val="595959"/>
                </a:solidFill>
                <a:latin typeface="Century Gothic"/>
                <a:ea typeface="Century Gothic"/>
                <a:cs typeface="Century Gothic"/>
                <a:sym typeface="Century Gothic"/>
              </a:rPr>
              <a:t>           - Simple delta, 1 if same community, 0 if not same community</a:t>
            </a:r>
            <a:endParaRPr sz="1600">
              <a:solidFill>
                <a:srgbClr val="595959"/>
              </a:solidFill>
              <a:latin typeface="Century Gothic"/>
              <a:ea typeface="Century Gothic"/>
              <a:cs typeface="Century Gothic"/>
              <a:sym typeface="Century Gothic"/>
            </a:endParaRPr>
          </a:p>
        </p:txBody>
      </p:sp>
      <p:pic>
        <p:nvPicPr>
          <p:cNvPr id="692" name="Google Shape;692;p65"/>
          <p:cNvPicPr preferRelativeResize="0"/>
          <p:nvPr/>
        </p:nvPicPr>
        <p:blipFill>
          <a:blip r:embed="rId4">
            <a:alphaModFix/>
          </a:blip>
          <a:stretch>
            <a:fillRect/>
          </a:stretch>
        </p:blipFill>
        <p:spPr>
          <a:xfrm>
            <a:off x="5610394" y="1443325"/>
            <a:ext cx="3533599" cy="2256850"/>
          </a:xfrm>
          <a:prstGeom prst="rect">
            <a:avLst/>
          </a:prstGeom>
          <a:noFill/>
          <a:ln>
            <a:noFill/>
          </a:ln>
        </p:spPr>
      </p:pic>
      <p:pic>
        <p:nvPicPr>
          <p:cNvPr id="693" name="Google Shape;693;p65"/>
          <p:cNvPicPr preferRelativeResize="0"/>
          <p:nvPr/>
        </p:nvPicPr>
        <p:blipFill rotWithShape="1">
          <a:blip r:embed="rId3">
            <a:alphaModFix/>
          </a:blip>
          <a:srcRect l="75652" r="2575"/>
          <a:stretch/>
        </p:blipFill>
        <p:spPr>
          <a:xfrm>
            <a:off x="222076" y="3858450"/>
            <a:ext cx="578600" cy="5429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66"/>
          <p:cNvSpPr txBox="1">
            <a:spLocks noGrp="1"/>
          </p:cNvSpPr>
          <p:nvPr>
            <p:ph type="body" idx="2"/>
          </p:nvPr>
        </p:nvSpPr>
        <p:spPr>
          <a:xfrm>
            <a:off x="11113" y="41275"/>
            <a:ext cx="7380300" cy="777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None/>
            </a:pPr>
            <a:r>
              <a:rPr lang="en-US"/>
              <a:t>Example Scoring Modularity</a:t>
            </a:r>
            <a:endParaRPr/>
          </a:p>
        </p:txBody>
      </p:sp>
      <p:sp>
        <p:nvSpPr>
          <p:cNvPr id="700" name="Google Shape;700;p66"/>
          <p:cNvSpPr txBox="1"/>
          <p:nvPr/>
        </p:nvSpPr>
        <p:spPr>
          <a:xfrm>
            <a:off x="304050" y="1190850"/>
            <a:ext cx="2716200" cy="365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 1 / ( 2 * 7 ) [</a:t>
            </a:r>
            <a:endParaRPr/>
          </a:p>
          <a:p>
            <a:pPr marL="0" lvl="0" indent="0" algn="l" rtl="0">
              <a:spcBef>
                <a:spcPts val="0"/>
              </a:spcBef>
              <a:spcAft>
                <a:spcPts val="0"/>
              </a:spcAft>
              <a:buNone/>
            </a:pPr>
            <a:r>
              <a:rPr lang="en-US"/>
              <a:t>	(0 - (2 * 2)/ (2 * 7) ) * 1</a:t>
            </a:r>
            <a:endParaRPr/>
          </a:p>
          <a:p>
            <a:pPr marL="0" lvl="0" indent="0" algn="l" rtl="0">
              <a:spcBef>
                <a:spcPts val="0"/>
              </a:spcBef>
              <a:spcAft>
                <a:spcPts val="0"/>
              </a:spcAft>
              <a:buNone/>
            </a:pPr>
            <a:r>
              <a:rPr lang="en-US"/>
              <a:t>       +</a:t>
            </a:r>
            <a:r>
              <a:rPr lang="en-US">
                <a:solidFill>
                  <a:schemeClr val="dk1"/>
                </a:solidFill>
              </a:rPr>
              <a:t>(1 - (2 * 3)/ (2 * 7) ) * 1</a:t>
            </a:r>
            <a:endParaRPr>
              <a:solidFill>
                <a:schemeClr val="dk1"/>
              </a:solidFill>
            </a:endParaRPr>
          </a:p>
          <a:p>
            <a:pPr marL="0" lvl="0" indent="0" algn="l" rtl="0">
              <a:spcBef>
                <a:spcPts val="0"/>
              </a:spcBef>
              <a:spcAft>
                <a:spcPts val="0"/>
              </a:spcAft>
              <a:buNone/>
            </a:pPr>
            <a:r>
              <a:rPr lang="en-US">
                <a:solidFill>
                  <a:schemeClr val="dk1"/>
                </a:solidFill>
              </a:rPr>
              <a:t>       +(1 - (2 * 2)/ (2 * 7) ) * 0</a:t>
            </a:r>
            <a:endParaRPr>
              <a:solidFill>
                <a:schemeClr val="dk1"/>
              </a:solidFill>
            </a:endParaRPr>
          </a:p>
          <a:p>
            <a:pPr marL="0" lvl="0" indent="0" algn="l" rtl="0">
              <a:spcBef>
                <a:spcPts val="0"/>
              </a:spcBef>
              <a:spcAft>
                <a:spcPts val="0"/>
              </a:spcAft>
              <a:buNone/>
            </a:pPr>
            <a:r>
              <a:rPr lang="en-US"/>
              <a:t>       +( 0 - (2*2)/ (2 * 7) ) * 1</a:t>
            </a:r>
            <a:endParaRPr/>
          </a:p>
          <a:p>
            <a:pPr marL="0" lvl="0" indent="0" algn="l" rtl="0">
              <a:spcBef>
                <a:spcPts val="0"/>
              </a:spcBef>
              <a:spcAft>
                <a:spcPts val="0"/>
              </a:spcAft>
              <a:buNone/>
            </a:pPr>
            <a:r>
              <a:rPr lang="en-US"/>
              <a:t>       +</a:t>
            </a:r>
            <a:r>
              <a:rPr lang="en-US">
                <a:solidFill>
                  <a:schemeClr val="dk1"/>
                </a:solidFill>
              </a:rPr>
              <a:t>( 0 - (2*4)/ (2 * 7) ) * 0</a:t>
            </a:r>
            <a:endParaRPr>
              <a:solidFill>
                <a:schemeClr val="dk1"/>
              </a:solidFill>
            </a:endParaRPr>
          </a:p>
          <a:p>
            <a:pPr marL="0" lvl="0" indent="0" algn="l" rtl="0">
              <a:spcBef>
                <a:spcPts val="0"/>
              </a:spcBef>
              <a:spcAft>
                <a:spcPts val="0"/>
              </a:spcAft>
              <a:buNone/>
            </a:pPr>
            <a:r>
              <a:rPr lang="en-US">
                <a:solidFill>
                  <a:schemeClr val="dk1"/>
                </a:solidFill>
              </a:rPr>
              <a:t>       +( 0 - (2*2)/ (2 * 7) ) * 0</a:t>
            </a:r>
            <a:endParaRPr>
              <a:solidFill>
                <a:schemeClr val="dk1"/>
              </a:solidFill>
            </a:endParaRPr>
          </a:p>
          <a:p>
            <a:pPr marL="0" lvl="0" indent="457200" algn="l" rtl="0">
              <a:spcBef>
                <a:spcPts val="0"/>
              </a:spcBef>
              <a:spcAft>
                <a:spcPts val="0"/>
              </a:spcAft>
              <a:buNone/>
            </a:pPr>
            <a:r>
              <a:rPr lang="en-US">
                <a:solidFill>
                  <a:schemeClr val="dk1"/>
                </a:solidFill>
              </a:rPr>
              <a:t>… </a:t>
            </a:r>
            <a:endParaRPr>
              <a:solidFill>
                <a:schemeClr val="dk1"/>
              </a:solidFill>
            </a:endParaRPr>
          </a:p>
          <a:p>
            <a:pPr marL="0" lvl="0" indent="0" algn="l" rtl="0">
              <a:spcBef>
                <a:spcPts val="0"/>
              </a:spcBef>
              <a:spcAft>
                <a:spcPts val="0"/>
              </a:spcAft>
              <a:buNone/>
            </a:pPr>
            <a:r>
              <a:rPr lang="en-US">
                <a:solidFill>
                  <a:schemeClr val="dk1"/>
                </a:solidFill>
              </a:rPr>
              <a:t>       +(0 - (1*1)/ (2 * 7) * 1]</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US">
                <a:solidFill>
                  <a:schemeClr val="dk1"/>
                </a:solidFill>
              </a:rPr>
              <a:t>= 1/14[0 + 7/14 + 0 + 10/14 + 8/14 + 7/14 ]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US">
                <a:solidFill>
                  <a:schemeClr val="dk1"/>
                </a:solidFill>
              </a:rPr>
              <a:t>= 1/14 [32/14] = 32/196 = 0.163</a:t>
            </a:r>
            <a:endParaRPr>
              <a:solidFill>
                <a:schemeClr val="dk1"/>
              </a:solidFill>
            </a:endParaRPr>
          </a:p>
        </p:txBody>
      </p:sp>
      <p:pic>
        <p:nvPicPr>
          <p:cNvPr id="701" name="Google Shape;701;p66"/>
          <p:cNvPicPr preferRelativeResize="0"/>
          <p:nvPr/>
        </p:nvPicPr>
        <p:blipFill>
          <a:blip r:embed="rId3">
            <a:alphaModFix/>
          </a:blip>
          <a:stretch>
            <a:fillRect/>
          </a:stretch>
        </p:blipFill>
        <p:spPr>
          <a:xfrm>
            <a:off x="6049200" y="952675"/>
            <a:ext cx="2927225" cy="1922501"/>
          </a:xfrm>
          <a:prstGeom prst="rect">
            <a:avLst/>
          </a:prstGeom>
          <a:noFill/>
          <a:ln>
            <a:noFill/>
          </a:ln>
        </p:spPr>
      </p:pic>
      <p:graphicFrame>
        <p:nvGraphicFramePr>
          <p:cNvPr id="702" name="Google Shape;702;p66"/>
          <p:cNvGraphicFramePr/>
          <p:nvPr/>
        </p:nvGraphicFramePr>
        <p:xfrm>
          <a:off x="3232025" y="1092535"/>
          <a:ext cx="3000000" cy="3000000"/>
        </p:xfrm>
        <a:graphic>
          <a:graphicData uri="http://schemas.openxmlformats.org/drawingml/2006/table">
            <a:tbl>
              <a:tblPr>
                <a:noFill/>
                <a:tableStyleId>{1623EFA8-AB99-447C-8F37-CCE0B90731B3}</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tblGrid>
              <a:tr h="3849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US"/>
                        <a:t>A</a:t>
                      </a:r>
                      <a:endParaRPr/>
                    </a:p>
                  </a:txBody>
                  <a:tcPr marL="91425" marR="91425" marT="91425" marB="91425"/>
                </a:tc>
                <a:tc>
                  <a:txBody>
                    <a:bodyPr/>
                    <a:lstStyle/>
                    <a:p>
                      <a:pPr marL="0" lvl="0" indent="0" algn="l" rtl="0">
                        <a:spcBef>
                          <a:spcPts val="0"/>
                        </a:spcBef>
                        <a:spcAft>
                          <a:spcPts val="0"/>
                        </a:spcAft>
                        <a:buNone/>
                      </a:pPr>
                      <a:r>
                        <a:rPr lang="en-US"/>
                        <a:t>B</a:t>
                      </a:r>
                      <a:endParaRPr/>
                    </a:p>
                  </a:txBody>
                  <a:tcPr marL="91425" marR="91425" marT="91425" marB="91425"/>
                </a:tc>
                <a:tc>
                  <a:txBody>
                    <a:bodyPr/>
                    <a:lstStyle/>
                    <a:p>
                      <a:pPr marL="0" lvl="0" indent="0" algn="l" rtl="0">
                        <a:spcBef>
                          <a:spcPts val="0"/>
                        </a:spcBef>
                        <a:spcAft>
                          <a:spcPts val="0"/>
                        </a:spcAft>
                        <a:buNone/>
                      </a:pPr>
                      <a:r>
                        <a:rPr lang="en-US"/>
                        <a:t>C</a:t>
                      </a:r>
                      <a:endParaRPr/>
                    </a:p>
                  </a:txBody>
                  <a:tcPr marL="91425" marR="91425" marT="91425" marB="91425"/>
                </a:tc>
                <a:tc>
                  <a:txBody>
                    <a:bodyPr/>
                    <a:lstStyle/>
                    <a:p>
                      <a:pPr marL="0" lvl="0" indent="0" algn="l" rtl="0">
                        <a:spcBef>
                          <a:spcPts val="0"/>
                        </a:spcBef>
                        <a:spcAft>
                          <a:spcPts val="0"/>
                        </a:spcAft>
                        <a:buNone/>
                      </a:pPr>
                      <a:r>
                        <a:rPr lang="en-US"/>
                        <a:t>D</a:t>
                      </a:r>
                      <a:endParaRPr/>
                    </a:p>
                  </a:txBody>
                  <a:tcPr marL="91425" marR="91425" marT="91425" marB="91425"/>
                </a:tc>
                <a:tc>
                  <a:txBody>
                    <a:bodyPr/>
                    <a:lstStyle/>
                    <a:p>
                      <a:pPr marL="0" lvl="0" indent="0" algn="l" rtl="0">
                        <a:spcBef>
                          <a:spcPts val="0"/>
                        </a:spcBef>
                        <a:spcAft>
                          <a:spcPts val="0"/>
                        </a:spcAft>
                        <a:buNone/>
                      </a:pPr>
                      <a:r>
                        <a:rPr lang="en-US"/>
                        <a:t>E</a:t>
                      </a:r>
                      <a:endParaRPr/>
                    </a:p>
                  </a:txBody>
                  <a:tcPr marL="91425" marR="91425" marT="91425" marB="91425"/>
                </a:tc>
                <a:tc>
                  <a:txBody>
                    <a:bodyPr/>
                    <a:lstStyle/>
                    <a:p>
                      <a:pPr marL="0" lvl="0" indent="0" algn="l" rtl="0">
                        <a:spcBef>
                          <a:spcPts val="0"/>
                        </a:spcBef>
                        <a:spcAft>
                          <a:spcPts val="0"/>
                        </a:spcAft>
                        <a:buNone/>
                      </a:pPr>
                      <a:r>
                        <a:rPr lang="en-US"/>
                        <a:t>F</a:t>
                      </a:r>
                      <a:endParaRPr/>
                    </a:p>
                  </a:txBody>
                  <a:tcPr marL="91425" marR="91425" marT="91425" marB="91425"/>
                </a:tc>
                <a:extLst>
                  <a:ext uri="{0D108BD9-81ED-4DB2-BD59-A6C34878D82A}">
                    <a16:rowId xmlns:a16="http://schemas.microsoft.com/office/drawing/2014/main" val="10000"/>
                  </a:ext>
                </a:extLst>
              </a:tr>
              <a:tr h="381200">
                <a:tc>
                  <a:txBody>
                    <a:bodyPr/>
                    <a:lstStyle/>
                    <a:p>
                      <a:pPr marL="0" lvl="0" indent="0" algn="l" rtl="0">
                        <a:spcBef>
                          <a:spcPts val="0"/>
                        </a:spcBef>
                        <a:spcAft>
                          <a:spcPts val="0"/>
                        </a:spcAft>
                        <a:buNone/>
                      </a:pPr>
                      <a:r>
                        <a:rPr lang="en-US"/>
                        <a:t>A</a:t>
                      </a:r>
                      <a:endParaRPr/>
                    </a:p>
                  </a:txBody>
                  <a:tcPr marL="91425" marR="91425" marT="91425" marB="91425"/>
                </a:tc>
                <a:tc>
                  <a:txBody>
                    <a:bodyPr/>
                    <a:lstStyle/>
                    <a:p>
                      <a:pPr marL="0" lvl="0" indent="0" algn="l" rtl="0">
                        <a:spcBef>
                          <a:spcPts val="0"/>
                        </a:spcBef>
                        <a:spcAft>
                          <a:spcPts val="0"/>
                        </a:spcAft>
                        <a:buNone/>
                      </a:pPr>
                      <a:r>
                        <a:rPr lang="en-US"/>
                        <a:t>0</a:t>
                      </a:r>
                      <a:endParaRPr/>
                    </a:p>
                  </a:txBody>
                  <a:tcPr marL="91425" marR="91425" marT="91425" marB="91425"/>
                </a:tc>
                <a:tc>
                  <a:txBody>
                    <a:bodyPr/>
                    <a:lstStyle/>
                    <a:p>
                      <a:pPr marL="0" lvl="0" indent="0" algn="l" rtl="0">
                        <a:spcBef>
                          <a:spcPts val="0"/>
                        </a:spcBef>
                        <a:spcAft>
                          <a:spcPts val="0"/>
                        </a:spcAft>
                        <a:buNone/>
                      </a:pPr>
                      <a:r>
                        <a:rPr lang="en-US"/>
                        <a:t>1</a:t>
                      </a:r>
                      <a:endParaRPr/>
                    </a:p>
                  </a:txBody>
                  <a:tcPr marL="91425" marR="91425" marT="91425" marB="91425"/>
                </a:tc>
                <a:tc>
                  <a:txBody>
                    <a:bodyPr/>
                    <a:lstStyle/>
                    <a:p>
                      <a:pPr marL="0" lvl="0" indent="0" algn="l" rtl="0">
                        <a:spcBef>
                          <a:spcPts val="0"/>
                        </a:spcBef>
                        <a:spcAft>
                          <a:spcPts val="0"/>
                        </a:spcAft>
                        <a:buNone/>
                      </a:pPr>
                      <a:r>
                        <a:rPr lang="en-US"/>
                        <a:t>1</a:t>
                      </a:r>
                      <a:endParaRPr/>
                    </a:p>
                  </a:txBody>
                  <a:tcPr marL="91425" marR="91425" marT="91425" marB="91425"/>
                </a:tc>
                <a:tc>
                  <a:txBody>
                    <a:bodyPr/>
                    <a:lstStyle/>
                    <a:p>
                      <a:pPr marL="0" lvl="0" indent="0" algn="l" rtl="0">
                        <a:spcBef>
                          <a:spcPts val="0"/>
                        </a:spcBef>
                        <a:spcAft>
                          <a:spcPts val="0"/>
                        </a:spcAft>
                        <a:buNone/>
                      </a:pPr>
                      <a:r>
                        <a:rPr lang="en-US"/>
                        <a:t>0</a:t>
                      </a:r>
                      <a:endParaRPr/>
                    </a:p>
                  </a:txBody>
                  <a:tcPr marL="91425" marR="91425" marT="91425" marB="91425"/>
                </a:tc>
                <a:tc>
                  <a:txBody>
                    <a:bodyPr/>
                    <a:lstStyle/>
                    <a:p>
                      <a:pPr marL="0" lvl="0" indent="0" algn="l" rtl="0">
                        <a:spcBef>
                          <a:spcPts val="0"/>
                        </a:spcBef>
                        <a:spcAft>
                          <a:spcPts val="0"/>
                        </a:spcAft>
                        <a:buNone/>
                      </a:pPr>
                      <a:r>
                        <a:rPr lang="en-US"/>
                        <a:t>0</a:t>
                      </a:r>
                      <a:endParaRPr/>
                    </a:p>
                  </a:txBody>
                  <a:tcPr marL="91425" marR="91425" marT="91425" marB="91425"/>
                </a:tc>
                <a:tc>
                  <a:txBody>
                    <a:bodyPr/>
                    <a:lstStyle/>
                    <a:p>
                      <a:pPr marL="0" lvl="0" indent="0" algn="l" rtl="0">
                        <a:spcBef>
                          <a:spcPts val="0"/>
                        </a:spcBef>
                        <a:spcAft>
                          <a:spcPts val="0"/>
                        </a:spcAft>
                        <a:buNone/>
                      </a:pPr>
                      <a:r>
                        <a:rPr lang="en-US"/>
                        <a:t>0</a:t>
                      </a:r>
                      <a:endParaRPr/>
                    </a:p>
                  </a:txBody>
                  <a:tcPr marL="91425" marR="91425" marT="91425" marB="91425"/>
                </a:tc>
                <a:extLst>
                  <a:ext uri="{0D108BD9-81ED-4DB2-BD59-A6C34878D82A}">
                    <a16:rowId xmlns:a16="http://schemas.microsoft.com/office/drawing/2014/main" val="10001"/>
                  </a:ext>
                </a:extLst>
              </a:tr>
              <a:tr h="381200">
                <a:tc>
                  <a:txBody>
                    <a:bodyPr/>
                    <a:lstStyle/>
                    <a:p>
                      <a:pPr marL="0" lvl="0" indent="0" algn="l" rtl="0">
                        <a:spcBef>
                          <a:spcPts val="0"/>
                        </a:spcBef>
                        <a:spcAft>
                          <a:spcPts val="0"/>
                        </a:spcAft>
                        <a:buNone/>
                      </a:pPr>
                      <a:r>
                        <a:rPr lang="en-US"/>
                        <a:t>B</a:t>
                      </a:r>
                      <a:endParaRPr/>
                    </a:p>
                  </a:txBody>
                  <a:tcPr marL="91425" marR="91425" marT="91425" marB="91425"/>
                </a:tc>
                <a:tc>
                  <a:txBody>
                    <a:bodyPr/>
                    <a:lstStyle/>
                    <a:p>
                      <a:pPr marL="0" lvl="0" indent="0" algn="l" rtl="0">
                        <a:spcBef>
                          <a:spcPts val="0"/>
                        </a:spcBef>
                        <a:spcAft>
                          <a:spcPts val="0"/>
                        </a:spcAft>
                        <a:buNone/>
                      </a:pPr>
                      <a:r>
                        <a:rPr lang="en-US"/>
                        <a:t>1</a:t>
                      </a:r>
                      <a:endParaRPr/>
                    </a:p>
                  </a:txBody>
                  <a:tcPr marL="91425" marR="91425" marT="91425" marB="91425"/>
                </a:tc>
                <a:tc>
                  <a:txBody>
                    <a:bodyPr/>
                    <a:lstStyle/>
                    <a:p>
                      <a:pPr marL="0" lvl="0" indent="0" algn="l" rtl="0">
                        <a:spcBef>
                          <a:spcPts val="0"/>
                        </a:spcBef>
                        <a:spcAft>
                          <a:spcPts val="0"/>
                        </a:spcAft>
                        <a:buNone/>
                      </a:pPr>
                      <a:r>
                        <a:rPr lang="en-US"/>
                        <a:t>0</a:t>
                      </a:r>
                      <a:endParaRPr/>
                    </a:p>
                  </a:txBody>
                  <a:tcPr marL="91425" marR="91425" marT="91425" marB="91425"/>
                </a:tc>
                <a:tc>
                  <a:txBody>
                    <a:bodyPr/>
                    <a:lstStyle/>
                    <a:p>
                      <a:pPr marL="0" lvl="0" indent="0" algn="l" rtl="0">
                        <a:spcBef>
                          <a:spcPts val="0"/>
                        </a:spcBef>
                        <a:spcAft>
                          <a:spcPts val="0"/>
                        </a:spcAft>
                        <a:buNone/>
                      </a:pPr>
                      <a:r>
                        <a:rPr lang="en-US"/>
                        <a:t>0</a:t>
                      </a:r>
                      <a:endParaRPr/>
                    </a:p>
                  </a:txBody>
                  <a:tcPr marL="91425" marR="91425" marT="91425" marB="91425"/>
                </a:tc>
                <a:tc>
                  <a:txBody>
                    <a:bodyPr/>
                    <a:lstStyle/>
                    <a:p>
                      <a:pPr marL="0" lvl="0" indent="0" algn="l" rtl="0">
                        <a:spcBef>
                          <a:spcPts val="0"/>
                        </a:spcBef>
                        <a:spcAft>
                          <a:spcPts val="0"/>
                        </a:spcAft>
                        <a:buNone/>
                      </a:pPr>
                      <a:r>
                        <a:rPr lang="en-US"/>
                        <a:t>1</a:t>
                      </a:r>
                      <a:endParaRPr/>
                    </a:p>
                  </a:txBody>
                  <a:tcPr marL="91425" marR="91425" marT="91425" marB="91425"/>
                </a:tc>
                <a:tc>
                  <a:txBody>
                    <a:bodyPr/>
                    <a:lstStyle/>
                    <a:p>
                      <a:pPr marL="0" lvl="0" indent="0" algn="l" rtl="0">
                        <a:spcBef>
                          <a:spcPts val="0"/>
                        </a:spcBef>
                        <a:spcAft>
                          <a:spcPts val="0"/>
                        </a:spcAft>
                        <a:buNone/>
                      </a:pPr>
                      <a:r>
                        <a:rPr lang="en-US"/>
                        <a:t>1</a:t>
                      </a:r>
                      <a:endParaRPr/>
                    </a:p>
                  </a:txBody>
                  <a:tcPr marL="91425" marR="91425" marT="91425" marB="91425"/>
                </a:tc>
                <a:tc>
                  <a:txBody>
                    <a:bodyPr/>
                    <a:lstStyle/>
                    <a:p>
                      <a:pPr marL="0" lvl="0" indent="0" algn="l" rtl="0">
                        <a:spcBef>
                          <a:spcPts val="0"/>
                        </a:spcBef>
                        <a:spcAft>
                          <a:spcPts val="0"/>
                        </a:spcAft>
                        <a:buNone/>
                      </a:pPr>
                      <a:r>
                        <a:rPr lang="en-US"/>
                        <a:t>0</a:t>
                      </a:r>
                      <a:endParaRPr/>
                    </a:p>
                  </a:txBody>
                  <a:tcPr marL="91425" marR="91425" marT="91425" marB="91425"/>
                </a:tc>
                <a:extLst>
                  <a:ext uri="{0D108BD9-81ED-4DB2-BD59-A6C34878D82A}">
                    <a16:rowId xmlns:a16="http://schemas.microsoft.com/office/drawing/2014/main" val="10002"/>
                  </a:ext>
                </a:extLst>
              </a:tr>
              <a:tr h="381200">
                <a:tc>
                  <a:txBody>
                    <a:bodyPr/>
                    <a:lstStyle/>
                    <a:p>
                      <a:pPr marL="0" lvl="0" indent="0" algn="l" rtl="0">
                        <a:spcBef>
                          <a:spcPts val="0"/>
                        </a:spcBef>
                        <a:spcAft>
                          <a:spcPts val="0"/>
                        </a:spcAft>
                        <a:buNone/>
                      </a:pPr>
                      <a:r>
                        <a:rPr lang="en-US"/>
                        <a:t>C</a:t>
                      </a:r>
                      <a:endParaRPr/>
                    </a:p>
                  </a:txBody>
                  <a:tcPr marL="91425" marR="91425" marT="91425" marB="91425"/>
                </a:tc>
                <a:tc>
                  <a:txBody>
                    <a:bodyPr/>
                    <a:lstStyle/>
                    <a:p>
                      <a:pPr marL="0" lvl="0" indent="0" algn="l" rtl="0">
                        <a:spcBef>
                          <a:spcPts val="0"/>
                        </a:spcBef>
                        <a:spcAft>
                          <a:spcPts val="0"/>
                        </a:spcAft>
                        <a:buNone/>
                      </a:pPr>
                      <a:r>
                        <a:rPr lang="en-US"/>
                        <a:t>1</a:t>
                      </a:r>
                      <a:endParaRPr/>
                    </a:p>
                  </a:txBody>
                  <a:tcPr marL="91425" marR="91425" marT="91425" marB="91425"/>
                </a:tc>
                <a:tc>
                  <a:txBody>
                    <a:bodyPr/>
                    <a:lstStyle/>
                    <a:p>
                      <a:pPr marL="0" lvl="0" indent="0" algn="l" rtl="0">
                        <a:spcBef>
                          <a:spcPts val="0"/>
                        </a:spcBef>
                        <a:spcAft>
                          <a:spcPts val="0"/>
                        </a:spcAft>
                        <a:buNone/>
                      </a:pPr>
                      <a:r>
                        <a:rPr lang="en-US"/>
                        <a:t>0</a:t>
                      </a:r>
                      <a:endParaRPr/>
                    </a:p>
                  </a:txBody>
                  <a:tcPr marL="91425" marR="91425" marT="91425" marB="91425"/>
                </a:tc>
                <a:tc>
                  <a:txBody>
                    <a:bodyPr/>
                    <a:lstStyle/>
                    <a:p>
                      <a:pPr marL="0" lvl="0" indent="0" algn="l" rtl="0">
                        <a:spcBef>
                          <a:spcPts val="0"/>
                        </a:spcBef>
                        <a:spcAft>
                          <a:spcPts val="0"/>
                        </a:spcAft>
                        <a:buNone/>
                      </a:pPr>
                      <a:r>
                        <a:rPr lang="en-US"/>
                        <a:t>0</a:t>
                      </a:r>
                      <a:endParaRPr/>
                    </a:p>
                  </a:txBody>
                  <a:tcPr marL="91425" marR="91425" marT="91425" marB="91425"/>
                </a:tc>
                <a:tc>
                  <a:txBody>
                    <a:bodyPr/>
                    <a:lstStyle/>
                    <a:p>
                      <a:pPr marL="0" lvl="0" indent="0" algn="l" rtl="0">
                        <a:spcBef>
                          <a:spcPts val="0"/>
                        </a:spcBef>
                        <a:spcAft>
                          <a:spcPts val="0"/>
                        </a:spcAft>
                        <a:buNone/>
                      </a:pPr>
                      <a:r>
                        <a:rPr lang="en-US"/>
                        <a:t>0</a:t>
                      </a:r>
                      <a:endParaRPr/>
                    </a:p>
                  </a:txBody>
                  <a:tcPr marL="91425" marR="91425" marT="91425" marB="91425"/>
                </a:tc>
                <a:tc>
                  <a:txBody>
                    <a:bodyPr/>
                    <a:lstStyle/>
                    <a:p>
                      <a:pPr marL="0" lvl="0" indent="0" algn="l" rtl="0">
                        <a:spcBef>
                          <a:spcPts val="0"/>
                        </a:spcBef>
                        <a:spcAft>
                          <a:spcPts val="0"/>
                        </a:spcAft>
                        <a:buNone/>
                      </a:pPr>
                      <a:r>
                        <a:rPr lang="en-US"/>
                        <a:t>1</a:t>
                      </a:r>
                      <a:endParaRPr/>
                    </a:p>
                  </a:txBody>
                  <a:tcPr marL="91425" marR="91425" marT="91425" marB="91425"/>
                </a:tc>
                <a:tc>
                  <a:txBody>
                    <a:bodyPr/>
                    <a:lstStyle/>
                    <a:p>
                      <a:pPr marL="0" lvl="0" indent="0" algn="l" rtl="0">
                        <a:spcBef>
                          <a:spcPts val="0"/>
                        </a:spcBef>
                        <a:spcAft>
                          <a:spcPts val="0"/>
                        </a:spcAft>
                        <a:buNone/>
                      </a:pPr>
                      <a:r>
                        <a:rPr lang="en-US"/>
                        <a:t>0</a:t>
                      </a:r>
                      <a:endParaRPr/>
                    </a:p>
                  </a:txBody>
                  <a:tcPr marL="91425" marR="91425" marT="91425" marB="91425"/>
                </a:tc>
                <a:extLst>
                  <a:ext uri="{0D108BD9-81ED-4DB2-BD59-A6C34878D82A}">
                    <a16:rowId xmlns:a16="http://schemas.microsoft.com/office/drawing/2014/main" val="10003"/>
                  </a:ext>
                </a:extLst>
              </a:tr>
              <a:tr h="381200">
                <a:tc>
                  <a:txBody>
                    <a:bodyPr/>
                    <a:lstStyle/>
                    <a:p>
                      <a:pPr marL="0" lvl="0" indent="0" algn="l" rtl="0">
                        <a:spcBef>
                          <a:spcPts val="0"/>
                        </a:spcBef>
                        <a:spcAft>
                          <a:spcPts val="0"/>
                        </a:spcAft>
                        <a:buNone/>
                      </a:pPr>
                      <a:r>
                        <a:rPr lang="en-US"/>
                        <a:t>D</a:t>
                      </a:r>
                      <a:endParaRPr/>
                    </a:p>
                  </a:txBody>
                  <a:tcPr marL="91425" marR="91425" marT="91425" marB="91425"/>
                </a:tc>
                <a:tc>
                  <a:txBody>
                    <a:bodyPr/>
                    <a:lstStyle/>
                    <a:p>
                      <a:pPr marL="0" lvl="0" indent="0" algn="l" rtl="0">
                        <a:spcBef>
                          <a:spcPts val="0"/>
                        </a:spcBef>
                        <a:spcAft>
                          <a:spcPts val="0"/>
                        </a:spcAft>
                        <a:buNone/>
                      </a:pPr>
                      <a:r>
                        <a:rPr lang="en-US"/>
                        <a:t>0</a:t>
                      </a:r>
                      <a:endParaRPr/>
                    </a:p>
                  </a:txBody>
                  <a:tcPr marL="91425" marR="91425" marT="91425" marB="91425"/>
                </a:tc>
                <a:tc>
                  <a:txBody>
                    <a:bodyPr/>
                    <a:lstStyle/>
                    <a:p>
                      <a:pPr marL="0" lvl="0" indent="0" algn="l" rtl="0">
                        <a:spcBef>
                          <a:spcPts val="0"/>
                        </a:spcBef>
                        <a:spcAft>
                          <a:spcPts val="0"/>
                        </a:spcAft>
                        <a:buNone/>
                      </a:pPr>
                      <a:r>
                        <a:rPr lang="en-US"/>
                        <a:t>1</a:t>
                      </a:r>
                      <a:endParaRPr/>
                    </a:p>
                  </a:txBody>
                  <a:tcPr marL="91425" marR="91425" marT="91425" marB="91425"/>
                </a:tc>
                <a:tc>
                  <a:txBody>
                    <a:bodyPr/>
                    <a:lstStyle/>
                    <a:p>
                      <a:pPr marL="0" lvl="0" indent="0" algn="l" rtl="0">
                        <a:spcBef>
                          <a:spcPts val="0"/>
                        </a:spcBef>
                        <a:spcAft>
                          <a:spcPts val="0"/>
                        </a:spcAft>
                        <a:buNone/>
                      </a:pPr>
                      <a:r>
                        <a:rPr lang="en-US"/>
                        <a:t>0</a:t>
                      </a:r>
                      <a:endParaRPr/>
                    </a:p>
                  </a:txBody>
                  <a:tcPr marL="91425" marR="91425" marT="91425" marB="91425"/>
                </a:tc>
                <a:tc>
                  <a:txBody>
                    <a:bodyPr/>
                    <a:lstStyle/>
                    <a:p>
                      <a:pPr marL="0" lvl="0" indent="0" algn="l" rtl="0">
                        <a:spcBef>
                          <a:spcPts val="0"/>
                        </a:spcBef>
                        <a:spcAft>
                          <a:spcPts val="0"/>
                        </a:spcAft>
                        <a:buNone/>
                      </a:pPr>
                      <a:r>
                        <a:rPr lang="en-US"/>
                        <a:t>0</a:t>
                      </a:r>
                      <a:endParaRPr/>
                    </a:p>
                  </a:txBody>
                  <a:tcPr marL="91425" marR="91425" marT="91425" marB="91425"/>
                </a:tc>
                <a:tc>
                  <a:txBody>
                    <a:bodyPr/>
                    <a:lstStyle/>
                    <a:p>
                      <a:pPr marL="0" lvl="0" indent="0" algn="l" rtl="0">
                        <a:spcBef>
                          <a:spcPts val="0"/>
                        </a:spcBef>
                        <a:spcAft>
                          <a:spcPts val="0"/>
                        </a:spcAft>
                        <a:buNone/>
                      </a:pPr>
                      <a:r>
                        <a:rPr lang="en-US"/>
                        <a:t>1</a:t>
                      </a:r>
                      <a:endParaRPr/>
                    </a:p>
                  </a:txBody>
                  <a:tcPr marL="91425" marR="91425" marT="91425" marB="91425"/>
                </a:tc>
                <a:tc>
                  <a:txBody>
                    <a:bodyPr/>
                    <a:lstStyle/>
                    <a:p>
                      <a:pPr marL="0" lvl="0" indent="0" algn="l" rtl="0">
                        <a:spcBef>
                          <a:spcPts val="0"/>
                        </a:spcBef>
                        <a:spcAft>
                          <a:spcPts val="0"/>
                        </a:spcAft>
                        <a:buNone/>
                      </a:pPr>
                      <a:r>
                        <a:rPr lang="en-US"/>
                        <a:t>0</a:t>
                      </a:r>
                      <a:endParaRPr/>
                    </a:p>
                  </a:txBody>
                  <a:tcPr marL="91425" marR="91425" marT="91425" marB="91425"/>
                </a:tc>
                <a:extLst>
                  <a:ext uri="{0D108BD9-81ED-4DB2-BD59-A6C34878D82A}">
                    <a16:rowId xmlns:a16="http://schemas.microsoft.com/office/drawing/2014/main" val="10004"/>
                  </a:ext>
                </a:extLst>
              </a:tr>
              <a:tr h="381200">
                <a:tc>
                  <a:txBody>
                    <a:bodyPr/>
                    <a:lstStyle/>
                    <a:p>
                      <a:pPr marL="0" lvl="0" indent="0" algn="l" rtl="0">
                        <a:spcBef>
                          <a:spcPts val="0"/>
                        </a:spcBef>
                        <a:spcAft>
                          <a:spcPts val="0"/>
                        </a:spcAft>
                        <a:buNone/>
                      </a:pPr>
                      <a:r>
                        <a:rPr lang="en-US"/>
                        <a:t>E</a:t>
                      </a:r>
                      <a:endParaRPr/>
                    </a:p>
                  </a:txBody>
                  <a:tcPr marL="91425" marR="91425" marT="91425" marB="91425"/>
                </a:tc>
                <a:tc>
                  <a:txBody>
                    <a:bodyPr/>
                    <a:lstStyle/>
                    <a:p>
                      <a:pPr marL="0" lvl="0" indent="0" algn="l" rtl="0">
                        <a:spcBef>
                          <a:spcPts val="0"/>
                        </a:spcBef>
                        <a:spcAft>
                          <a:spcPts val="0"/>
                        </a:spcAft>
                        <a:buNone/>
                      </a:pPr>
                      <a:r>
                        <a:rPr lang="en-US"/>
                        <a:t>0</a:t>
                      </a:r>
                      <a:endParaRPr/>
                    </a:p>
                  </a:txBody>
                  <a:tcPr marL="91425" marR="91425" marT="91425" marB="91425"/>
                </a:tc>
                <a:tc>
                  <a:txBody>
                    <a:bodyPr/>
                    <a:lstStyle/>
                    <a:p>
                      <a:pPr marL="0" lvl="0" indent="0" algn="l" rtl="0">
                        <a:spcBef>
                          <a:spcPts val="0"/>
                        </a:spcBef>
                        <a:spcAft>
                          <a:spcPts val="0"/>
                        </a:spcAft>
                        <a:buNone/>
                      </a:pPr>
                      <a:r>
                        <a:rPr lang="en-US"/>
                        <a:t>1</a:t>
                      </a:r>
                      <a:endParaRPr/>
                    </a:p>
                  </a:txBody>
                  <a:tcPr marL="91425" marR="91425" marT="91425" marB="91425"/>
                </a:tc>
                <a:tc>
                  <a:txBody>
                    <a:bodyPr/>
                    <a:lstStyle/>
                    <a:p>
                      <a:pPr marL="0" lvl="0" indent="0" algn="l" rtl="0">
                        <a:spcBef>
                          <a:spcPts val="0"/>
                        </a:spcBef>
                        <a:spcAft>
                          <a:spcPts val="0"/>
                        </a:spcAft>
                        <a:buNone/>
                      </a:pPr>
                      <a:r>
                        <a:rPr lang="en-US"/>
                        <a:t>1</a:t>
                      </a:r>
                      <a:endParaRPr/>
                    </a:p>
                  </a:txBody>
                  <a:tcPr marL="91425" marR="91425" marT="91425" marB="91425"/>
                </a:tc>
                <a:tc>
                  <a:txBody>
                    <a:bodyPr/>
                    <a:lstStyle/>
                    <a:p>
                      <a:pPr marL="0" lvl="0" indent="0" algn="l" rtl="0">
                        <a:spcBef>
                          <a:spcPts val="0"/>
                        </a:spcBef>
                        <a:spcAft>
                          <a:spcPts val="0"/>
                        </a:spcAft>
                        <a:buNone/>
                      </a:pPr>
                      <a:r>
                        <a:rPr lang="en-US"/>
                        <a:t>1</a:t>
                      </a:r>
                      <a:endParaRPr/>
                    </a:p>
                  </a:txBody>
                  <a:tcPr marL="91425" marR="91425" marT="91425" marB="91425"/>
                </a:tc>
                <a:tc>
                  <a:txBody>
                    <a:bodyPr/>
                    <a:lstStyle/>
                    <a:p>
                      <a:pPr marL="0" lvl="0" indent="0" algn="l" rtl="0">
                        <a:spcBef>
                          <a:spcPts val="0"/>
                        </a:spcBef>
                        <a:spcAft>
                          <a:spcPts val="0"/>
                        </a:spcAft>
                        <a:buNone/>
                      </a:pPr>
                      <a:r>
                        <a:rPr lang="en-US"/>
                        <a:t>0</a:t>
                      </a:r>
                      <a:endParaRPr/>
                    </a:p>
                  </a:txBody>
                  <a:tcPr marL="91425" marR="91425" marT="91425" marB="91425"/>
                </a:tc>
                <a:tc>
                  <a:txBody>
                    <a:bodyPr/>
                    <a:lstStyle/>
                    <a:p>
                      <a:pPr marL="0" lvl="0" indent="0" algn="l" rtl="0">
                        <a:spcBef>
                          <a:spcPts val="0"/>
                        </a:spcBef>
                        <a:spcAft>
                          <a:spcPts val="0"/>
                        </a:spcAft>
                        <a:buNone/>
                      </a:pPr>
                      <a:r>
                        <a:rPr lang="en-US"/>
                        <a:t>1</a:t>
                      </a:r>
                      <a:endParaRPr/>
                    </a:p>
                  </a:txBody>
                  <a:tcPr marL="91425" marR="91425" marT="91425" marB="91425"/>
                </a:tc>
                <a:extLst>
                  <a:ext uri="{0D108BD9-81ED-4DB2-BD59-A6C34878D82A}">
                    <a16:rowId xmlns:a16="http://schemas.microsoft.com/office/drawing/2014/main" val="10005"/>
                  </a:ext>
                </a:extLst>
              </a:tr>
              <a:tr h="381200">
                <a:tc>
                  <a:txBody>
                    <a:bodyPr/>
                    <a:lstStyle/>
                    <a:p>
                      <a:pPr marL="0" lvl="0" indent="0" algn="l" rtl="0">
                        <a:spcBef>
                          <a:spcPts val="0"/>
                        </a:spcBef>
                        <a:spcAft>
                          <a:spcPts val="0"/>
                        </a:spcAft>
                        <a:buNone/>
                      </a:pPr>
                      <a:r>
                        <a:rPr lang="en-US"/>
                        <a:t>F</a:t>
                      </a:r>
                      <a:endParaRPr/>
                    </a:p>
                  </a:txBody>
                  <a:tcPr marL="91425" marR="91425" marT="91425" marB="91425"/>
                </a:tc>
                <a:tc>
                  <a:txBody>
                    <a:bodyPr/>
                    <a:lstStyle/>
                    <a:p>
                      <a:pPr marL="0" lvl="0" indent="0" algn="l" rtl="0">
                        <a:spcBef>
                          <a:spcPts val="0"/>
                        </a:spcBef>
                        <a:spcAft>
                          <a:spcPts val="0"/>
                        </a:spcAft>
                        <a:buNone/>
                      </a:pPr>
                      <a:r>
                        <a:rPr lang="en-US"/>
                        <a:t>0</a:t>
                      </a:r>
                      <a:endParaRPr/>
                    </a:p>
                  </a:txBody>
                  <a:tcPr marL="91425" marR="91425" marT="91425" marB="91425"/>
                </a:tc>
                <a:tc>
                  <a:txBody>
                    <a:bodyPr/>
                    <a:lstStyle/>
                    <a:p>
                      <a:pPr marL="0" lvl="0" indent="0" algn="l" rtl="0">
                        <a:spcBef>
                          <a:spcPts val="0"/>
                        </a:spcBef>
                        <a:spcAft>
                          <a:spcPts val="0"/>
                        </a:spcAft>
                        <a:buNone/>
                      </a:pPr>
                      <a:r>
                        <a:rPr lang="en-US"/>
                        <a:t>0</a:t>
                      </a:r>
                      <a:endParaRPr/>
                    </a:p>
                  </a:txBody>
                  <a:tcPr marL="91425" marR="91425" marT="91425" marB="91425"/>
                </a:tc>
                <a:tc>
                  <a:txBody>
                    <a:bodyPr/>
                    <a:lstStyle/>
                    <a:p>
                      <a:pPr marL="0" lvl="0" indent="0" algn="l" rtl="0">
                        <a:spcBef>
                          <a:spcPts val="0"/>
                        </a:spcBef>
                        <a:spcAft>
                          <a:spcPts val="0"/>
                        </a:spcAft>
                        <a:buNone/>
                      </a:pPr>
                      <a:r>
                        <a:rPr lang="en-US"/>
                        <a:t>0</a:t>
                      </a:r>
                      <a:endParaRPr/>
                    </a:p>
                  </a:txBody>
                  <a:tcPr marL="91425" marR="91425" marT="91425" marB="91425"/>
                </a:tc>
                <a:tc>
                  <a:txBody>
                    <a:bodyPr/>
                    <a:lstStyle/>
                    <a:p>
                      <a:pPr marL="0" lvl="0" indent="0" algn="l" rtl="0">
                        <a:spcBef>
                          <a:spcPts val="0"/>
                        </a:spcBef>
                        <a:spcAft>
                          <a:spcPts val="0"/>
                        </a:spcAft>
                        <a:buNone/>
                      </a:pPr>
                      <a:r>
                        <a:rPr lang="en-US"/>
                        <a:t>0</a:t>
                      </a:r>
                      <a:endParaRPr/>
                    </a:p>
                  </a:txBody>
                  <a:tcPr marL="91425" marR="91425" marT="91425" marB="91425"/>
                </a:tc>
                <a:tc>
                  <a:txBody>
                    <a:bodyPr/>
                    <a:lstStyle/>
                    <a:p>
                      <a:pPr marL="0" lvl="0" indent="0" algn="l" rtl="0">
                        <a:spcBef>
                          <a:spcPts val="0"/>
                        </a:spcBef>
                        <a:spcAft>
                          <a:spcPts val="0"/>
                        </a:spcAft>
                        <a:buNone/>
                      </a:pPr>
                      <a:r>
                        <a:rPr lang="en-US"/>
                        <a:t>1</a:t>
                      </a:r>
                      <a:endParaRPr/>
                    </a:p>
                  </a:txBody>
                  <a:tcPr marL="91425" marR="91425" marT="91425" marB="91425"/>
                </a:tc>
                <a:tc>
                  <a:txBody>
                    <a:bodyPr/>
                    <a:lstStyle/>
                    <a:p>
                      <a:pPr marL="0" lvl="0" indent="0" algn="l" rtl="0">
                        <a:spcBef>
                          <a:spcPts val="0"/>
                        </a:spcBef>
                        <a:spcAft>
                          <a:spcPts val="0"/>
                        </a:spcAft>
                        <a:buNone/>
                      </a:pPr>
                      <a:r>
                        <a:rPr lang="en-US"/>
                        <a:t>0</a:t>
                      </a:r>
                      <a:endParaRPr/>
                    </a:p>
                  </a:txBody>
                  <a:tcPr marL="91425" marR="91425" marT="91425" marB="91425"/>
                </a:tc>
                <a:extLst>
                  <a:ext uri="{0D108BD9-81ED-4DB2-BD59-A6C34878D82A}">
                    <a16:rowId xmlns:a16="http://schemas.microsoft.com/office/drawing/2014/main" val="10006"/>
                  </a:ext>
                </a:extLst>
              </a:tr>
            </a:tbl>
          </a:graphicData>
        </a:graphic>
      </p:graphicFrame>
      <p:pic>
        <p:nvPicPr>
          <p:cNvPr id="703" name="Google Shape;703;p66"/>
          <p:cNvPicPr preferRelativeResize="0"/>
          <p:nvPr/>
        </p:nvPicPr>
        <p:blipFill>
          <a:blip r:embed="rId4">
            <a:alphaModFix/>
          </a:blip>
          <a:stretch>
            <a:fillRect/>
          </a:stretch>
        </p:blipFill>
        <p:spPr>
          <a:xfrm>
            <a:off x="249237" y="1196450"/>
            <a:ext cx="2657475" cy="5429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67"/>
          <p:cNvSpPr txBox="1">
            <a:spLocks noGrp="1"/>
          </p:cNvSpPr>
          <p:nvPr>
            <p:ph type="body" idx="2"/>
          </p:nvPr>
        </p:nvSpPr>
        <p:spPr>
          <a:xfrm>
            <a:off x="11113" y="41275"/>
            <a:ext cx="7380300" cy="777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None/>
            </a:pPr>
            <a:r>
              <a:rPr lang="en-US"/>
              <a:t>Louvain Modularity Algorithm</a:t>
            </a:r>
            <a:endParaRPr/>
          </a:p>
        </p:txBody>
      </p:sp>
      <p:sp>
        <p:nvSpPr>
          <p:cNvPr id="710" name="Google Shape;710;p67"/>
          <p:cNvSpPr txBox="1"/>
          <p:nvPr/>
        </p:nvSpPr>
        <p:spPr>
          <a:xfrm>
            <a:off x="146075" y="984525"/>
            <a:ext cx="8391900" cy="71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a:solidFill>
                  <a:srgbClr val="595959"/>
                </a:solidFill>
                <a:latin typeface="Century Gothic"/>
                <a:ea typeface="Century Gothic"/>
                <a:cs typeface="Century Gothic"/>
                <a:sym typeface="Century Gothic"/>
              </a:rPr>
              <a:t>First start by assigning every vertex to its own community.  Then for each vertex in a community calculate the change in modularity, which is given by the formula</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 </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1600"/>
              </a:spcAft>
              <a:buNone/>
            </a:pPr>
            <a:endParaRPr sz="1600">
              <a:solidFill>
                <a:srgbClr val="595959"/>
              </a:solidFill>
              <a:latin typeface="Century Gothic"/>
              <a:ea typeface="Century Gothic"/>
              <a:cs typeface="Century Gothic"/>
              <a:sym typeface="Century Gothic"/>
            </a:endParaRPr>
          </a:p>
        </p:txBody>
      </p:sp>
      <p:pic>
        <p:nvPicPr>
          <p:cNvPr id="711" name="Google Shape;711;p67"/>
          <p:cNvPicPr preferRelativeResize="0"/>
          <p:nvPr/>
        </p:nvPicPr>
        <p:blipFill>
          <a:blip r:embed="rId3">
            <a:alphaModFix/>
          </a:blip>
          <a:stretch>
            <a:fillRect/>
          </a:stretch>
        </p:blipFill>
        <p:spPr>
          <a:xfrm>
            <a:off x="312150" y="1765950"/>
            <a:ext cx="7897726" cy="717975"/>
          </a:xfrm>
          <a:prstGeom prst="rect">
            <a:avLst/>
          </a:prstGeom>
          <a:noFill/>
          <a:ln>
            <a:noFill/>
          </a:ln>
        </p:spPr>
      </p:pic>
      <p:pic>
        <p:nvPicPr>
          <p:cNvPr id="712" name="Google Shape;712;p67"/>
          <p:cNvPicPr preferRelativeResize="0"/>
          <p:nvPr/>
        </p:nvPicPr>
        <p:blipFill rotWithShape="1">
          <a:blip r:embed="rId3">
            <a:alphaModFix/>
          </a:blip>
          <a:srcRect l="11817" r="82519" b="53490"/>
          <a:stretch/>
        </p:blipFill>
        <p:spPr>
          <a:xfrm>
            <a:off x="312150" y="3228912"/>
            <a:ext cx="447250" cy="333925"/>
          </a:xfrm>
          <a:prstGeom prst="rect">
            <a:avLst/>
          </a:prstGeom>
          <a:noFill/>
          <a:ln>
            <a:noFill/>
          </a:ln>
        </p:spPr>
      </p:pic>
      <p:pic>
        <p:nvPicPr>
          <p:cNvPr id="713" name="Google Shape;713;p67"/>
          <p:cNvPicPr preferRelativeResize="0"/>
          <p:nvPr/>
        </p:nvPicPr>
        <p:blipFill rotWithShape="1">
          <a:blip r:embed="rId3">
            <a:alphaModFix/>
          </a:blip>
          <a:srcRect l="19605" t="59860" r="77462"/>
          <a:stretch/>
        </p:blipFill>
        <p:spPr>
          <a:xfrm>
            <a:off x="2322200" y="3868225"/>
            <a:ext cx="231600" cy="288200"/>
          </a:xfrm>
          <a:prstGeom prst="rect">
            <a:avLst/>
          </a:prstGeom>
          <a:noFill/>
          <a:ln>
            <a:noFill/>
          </a:ln>
        </p:spPr>
      </p:pic>
      <p:pic>
        <p:nvPicPr>
          <p:cNvPr id="714" name="Google Shape;714;p67"/>
          <p:cNvPicPr preferRelativeResize="0"/>
          <p:nvPr/>
        </p:nvPicPr>
        <p:blipFill rotWithShape="1">
          <a:blip r:embed="rId3">
            <a:alphaModFix/>
          </a:blip>
          <a:srcRect l="22341" r="71995" b="53490"/>
          <a:stretch/>
        </p:blipFill>
        <p:spPr>
          <a:xfrm>
            <a:off x="4440650" y="2701800"/>
            <a:ext cx="447250" cy="333925"/>
          </a:xfrm>
          <a:prstGeom prst="rect">
            <a:avLst/>
          </a:prstGeom>
          <a:noFill/>
          <a:ln>
            <a:noFill/>
          </a:ln>
        </p:spPr>
      </p:pic>
      <p:pic>
        <p:nvPicPr>
          <p:cNvPr id="715" name="Google Shape;715;p67"/>
          <p:cNvPicPr preferRelativeResize="0"/>
          <p:nvPr/>
        </p:nvPicPr>
        <p:blipFill rotWithShape="1">
          <a:blip r:embed="rId3">
            <a:alphaModFix/>
          </a:blip>
          <a:srcRect l="44674" r="52392" b="53490"/>
          <a:stretch/>
        </p:blipFill>
        <p:spPr>
          <a:xfrm>
            <a:off x="4472600" y="3268800"/>
            <a:ext cx="231600" cy="333925"/>
          </a:xfrm>
          <a:prstGeom prst="rect">
            <a:avLst/>
          </a:prstGeom>
          <a:noFill/>
          <a:ln>
            <a:noFill/>
          </a:ln>
        </p:spPr>
      </p:pic>
      <p:pic>
        <p:nvPicPr>
          <p:cNvPr id="716" name="Google Shape;716;p67"/>
          <p:cNvPicPr preferRelativeResize="0"/>
          <p:nvPr/>
        </p:nvPicPr>
        <p:blipFill rotWithShape="1">
          <a:blip r:embed="rId3">
            <a:alphaModFix/>
          </a:blip>
          <a:srcRect l="72586" t="-4451" r="21750" b="52382"/>
          <a:stretch/>
        </p:blipFill>
        <p:spPr>
          <a:xfrm>
            <a:off x="312150" y="2637175"/>
            <a:ext cx="447250" cy="373850"/>
          </a:xfrm>
          <a:prstGeom prst="rect">
            <a:avLst/>
          </a:prstGeom>
          <a:noFill/>
          <a:ln>
            <a:noFill/>
          </a:ln>
        </p:spPr>
      </p:pic>
      <p:sp>
        <p:nvSpPr>
          <p:cNvPr id="717" name="Google Shape;717;p67"/>
          <p:cNvSpPr txBox="1"/>
          <p:nvPr/>
        </p:nvSpPr>
        <p:spPr>
          <a:xfrm>
            <a:off x="4967800" y="2637163"/>
            <a:ext cx="3865500" cy="46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entury Gothic"/>
                <a:ea typeface="Century Gothic"/>
                <a:cs typeface="Century Gothic"/>
                <a:sym typeface="Century Gothic"/>
              </a:rPr>
              <a:t>Sum of weights from vertices in the new community to the vertex k</a:t>
            </a:r>
            <a:endParaRPr>
              <a:latin typeface="Century Gothic"/>
              <a:ea typeface="Century Gothic"/>
              <a:cs typeface="Century Gothic"/>
              <a:sym typeface="Century Gothic"/>
            </a:endParaRPr>
          </a:p>
        </p:txBody>
      </p:sp>
      <p:sp>
        <p:nvSpPr>
          <p:cNvPr id="718" name="Google Shape;718;p67"/>
          <p:cNvSpPr txBox="1"/>
          <p:nvPr/>
        </p:nvSpPr>
        <p:spPr>
          <a:xfrm>
            <a:off x="4967800" y="3208938"/>
            <a:ext cx="3538200" cy="46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entury Gothic"/>
                <a:ea typeface="Century Gothic"/>
                <a:cs typeface="Century Gothic"/>
                <a:sym typeface="Century Gothic"/>
              </a:rPr>
              <a:t>Weighted Degree of vertex to move</a:t>
            </a:r>
            <a:endParaRPr>
              <a:latin typeface="Century Gothic"/>
              <a:ea typeface="Century Gothic"/>
              <a:cs typeface="Century Gothic"/>
              <a:sym typeface="Century Gothic"/>
            </a:endParaRPr>
          </a:p>
        </p:txBody>
      </p:sp>
      <p:sp>
        <p:nvSpPr>
          <p:cNvPr id="719" name="Google Shape;719;p67"/>
          <p:cNvSpPr txBox="1"/>
          <p:nvPr/>
        </p:nvSpPr>
        <p:spPr>
          <a:xfrm>
            <a:off x="759400" y="2592500"/>
            <a:ext cx="3538200" cy="46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entury Gothic"/>
                <a:ea typeface="Century Gothic"/>
                <a:cs typeface="Century Gothic"/>
                <a:sym typeface="Century Gothic"/>
              </a:rPr>
              <a:t>Sum of all weights of edges from other communities to the target community</a:t>
            </a:r>
            <a:endParaRPr>
              <a:latin typeface="Century Gothic"/>
              <a:ea typeface="Century Gothic"/>
              <a:cs typeface="Century Gothic"/>
              <a:sym typeface="Century Gothic"/>
            </a:endParaRPr>
          </a:p>
        </p:txBody>
      </p:sp>
      <p:sp>
        <p:nvSpPr>
          <p:cNvPr id="720" name="Google Shape;720;p67"/>
          <p:cNvSpPr txBox="1"/>
          <p:nvPr/>
        </p:nvSpPr>
        <p:spPr>
          <a:xfrm>
            <a:off x="759400" y="3154488"/>
            <a:ext cx="3538200" cy="46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entury Gothic"/>
                <a:ea typeface="Century Gothic"/>
                <a:cs typeface="Century Gothic"/>
                <a:sym typeface="Century Gothic"/>
              </a:rPr>
              <a:t>Sum of all weights of edges inside the target community</a:t>
            </a:r>
            <a:endParaRPr>
              <a:latin typeface="Century Gothic"/>
              <a:ea typeface="Century Gothic"/>
              <a:cs typeface="Century Gothic"/>
              <a:sym typeface="Century Gothic"/>
            </a:endParaRPr>
          </a:p>
        </p:txBody>
      </p:sp>
      <p:sp>
        <p:nvSpPr>
          <p:cNvPr id="721" name="Google Shape;721;p67"/>
          <p:cNvSpPr txBox="1"/>
          <p:nvPr/>
        </p:nvSpPr>
        <p:spPr>
          <a:xfrm>
            <a:off x="2661625" y="3780725"/>
            <a:ext cx="3538200" cy="46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entury Gothic"/>
                <a:ea typeface="Century Gothic"/>
                <a:cs typeface="Century Gothic"/>
                <a:sym typeface="Century Gothic"/>
              </a:rPr>
              <a:t>Sum of all weights in the entire graph</a:t>
            </a:r>
            <a:endParaRPr>
              <a:latin typeface="Century Gothic"/>
              <a:ea typeface="Century Gothic"/>
              <a:cs typeface="Century Gothic"/>
              <a:sym typeface="Century Gothic"/>
            </a:endParaRPr>
          </a:p>
        </p:txBody>
      </p:sp>
      <p:sp>
        <p:nvSpPr>
          <p:cNvPr id="722" name="Google Shape;722;p67"/>
          <p:cNvSpPr txBox="1"/>
          <p:nvPr/>
        </p:nvSpPr>
        <p:spPr>
          <a:xfrm>
            <a:off x="242575" y="4288275"/>
            <a:ext cx="8391900" cy="71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a:solidFill>
                  <a:srgbClr val="595959"/>
                </a:solidFill>
                <a:latin typeface="Century Gothic"/>
                <a:ea typeface="Century Gothic"/>
                <a:cs typeface="Century Gothic"/>
                <a:sym typeface="Century Gothic"/>
              </a:rPr>
              <a:t>The highest non-negative value community is always chosen as the new community for the vertex tested</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 </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1600"/>
              </a:spcAft>
              <a:buNone/>
            </a:pPr>
            <a:endParaRPr sz="1600">
              <a:solidFill>
                <a:srgbClr val="595959"/>
              </a:solidFill>
              <a:latin typeface="Century Gothic"/>
              <a:ea typeface="Century Gothic"/>
              <a:cs typeface="Century Gothic"/>
              <a:sym typeface="Century Gothic"/>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68"/>
          <p:cNvSpPr txBox="1">
            <a:spLocks noGrp="1"/>
          </p:cNvSpPr>
          <p:nvPr>
            <p:ph type="body" idx="2"/>
          </p:nvPr>
        </p:nvSpPr>
        <p:spPr>
          <a:xfrm>
            <a:off x="11113" y="41275"/>
            <a:ext cx="7380300" cy="777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None/>
            </a:pPr>
            <a:r>
              <a:rPr lang="en-US"/>
              <a:t>Louvain Modularity Algorithm</a:t>
            </a:r>
            <a:endParaRPr/>
          </a:p>
        </p:txBody>
      </p:sp>
      <p:sp>
        <p:nvSpPr>
          <p:cNvPr id="729" name="Google Shape;729;p68"/>
          <p:cNvSpPr txBox="1"/>
          <p:nvPr/>
        </p:nvSpPr>
        <p:spPr>
          <a:xfrm>
            <a:off x="146075" y="984525"/>
            <a:ext cx="4214700" cy="2218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a:solidFill>
                  <a:srgbClr val="595959"/>
                </a:solidFill>
                <a:latin typeface="Century Gothic"/>
                <a:ea typeface="Century Gothic"/>
                <a:cs typeface="Century Gothic"/>
                <a:sym typeface="Century Gothic"/>
              </a:rPr>
              <a:t>The scoring process is done for every vertex in the graph, when there is a pass, such that no vertex has changed communities then the algorithm is finished</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At this point each community is collapsed down into their own vertex</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All internal edges from the old community are represented as loops</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The algorithm can now be rerun on the new network</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 </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1600"/>
              </a:spcAft>
              <a:buNone/>
            </a:pPr>
            <a:endParaRPr sz="1600">
              <a:solidFill>
                <a:srgbClr val="595959"/>
              </a:solidFill>
              <a:latin typeface="Century Gothic"/>
              <a:ea typeface="Century Gothic"/>
              <a:cs typeface="Century Gothic"/>
              <a:sym typeface="Century Gothic"/>
            </a:endParaRPr>
          </a:p>
        </p:txBody>
      </p:sp>
      <p:pic>
        <p:nvPicPr>
          <p:cNvPr id="730" name="Google Shape;730;p68"/>
          <p:cNvPicPr preferRelativeResize="0"/>
          <p:nvPr/>
        </p:nvPicPr>
        <p:blipFill rotWithShape="1">
          <a:blip r:embed="rId3">
            <a:alphaModFix/>
          </a:blip>
          <a:srcRect l="3166" r="2875"/>
          <a:stretch/>
        </p:blipFill>
        <p:spPr>
          <a:xfrm>
            <a:off x="4268400" y="952575"/>
            <a:ext cx="4875600" cy="3998524"/>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69"/>
          <p:cNvSpPr txBox="1">
            <a:spLocks noGrp="1"/>
          </p:cNvSpPr>
          <p:nvPr>
            <p:ph type="body" idx="2"/>
          </p:nvPr>
        </p:nvSpPr>
        <p:spPr>
          <a:xfrm>
            <a:off x="11113" y="41275"/>
            <a:ext cx="7380300" cy="777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None/>
            </a:pPr>
            <a:r>
              <a:rPr lang="en-US"/>
              <a:t>Triangle Counting</a:t>
            </a:r>
            <a:endParaRPr/>
          </a:p>
        </p:txBody>
      </p:sp>
      <p:sp>
        <p:nvSpPr>
          <p:cNvPr id="737" name="Google Shape;737;p69"/>
          <p:cNvSpPr txBox="1"/>
          <p:nvPr/>
        </p:nvSpPr>
        <p:spPr>
          <a:xfrm>
            <a:off x="146075" y="984525"/>
            <a:ext cx="59031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a:solidFill>
                  <a:srgbClr val="595959"/>
                </a:solidFill>
                <a:latin typeface="Century Gothic"/>
                <a:ea typeface="Century Gothic"/>
                <a:cs typeface="Century Gothic"/>
                <a:sym typeface="Century Gothic"/>
              </a:rPr>
              <a:t>Determines the number of triangles passing through each node in a graph to measure community and connectedness</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b="1">
                <a:solidFill>
                  <a:srgbClr val="595959"/>
                </a:solidFill>
                <a:latin typeface="Century Gothic"/>
                <a:ea typeface="Century Gothic"/>
                <a:cs typeface="Century Gothic"/>
                <a:sym typeface="Century Gothic"/>
              </a:rPr>
              <a:t>Triangle</a:t>
            </a:r>
            <a:r>
              <a:rPr lang="en-US" sz="1600">
                <a:solidFill>
                  <a:srgbClr val="595959"/>
                </a:solidFill>
                <a:latin typeface="Century Gothic"/>
                <a:ea typeface="Century Gothic"/>
                <a:cs typeface="Century Gothic"/>
                <a:sym typeface="Century Gothic"/>
              </a:rPr>
              <a:t>: set of three vertices, where each vertex has an edge connecting it to the other two vertices</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Also known as </a:t>
            </a:r>
            <a:r>
              <a:rPr lang="en-US" sz="1600" b="1">
                <a:solidFill>
                  <a:srgbClr val="595959"/>
                </a:solidFill>
                <a:latin typeface="Century Gothic"/>
                <a:ea typeface="Century Gothic"/>
                <a:cs typeface="Century Gothic"/>
                <a:sym typeface="Century Gothic"/>
              </a:rPr>
              <a:t>Clustering Coefficient Algorithm</a:t>
            </a:r>
            <a:endParaRPr sz="1600" b="1">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1600"/>
              </a:spcAft>
              <a:buNone/>
            </a:pPr>
            <a:r>
              <a:rPr lang="en-US" sz="1600">
                <a:solidFill>
                  <a:srgbClr val="595959"/>
                </a:solidFill>
                <a:latin typeface="Century Gothic"/>
                <a:ea typeface="Century Gothic"/>
                <a:cs typeface="Century Gothic"/>
                <a:sym typeface="Century Gothic"/>
              </a:rPr>
              <a:t>Useful for determining stability of graph or for measuring the cohesiveness of communities</a:t>
            </a:r>
            <a:endParaRPr sz="1600">
              <a:solidFill>
                <a:srgbClr val="595959"/>
              </a:solidFill>
              <a:latin typeface="Century Gothic"/>
              <a:ea typeface="Century Gothic"/>
              <a:cs typeface="Century Gothic"/>
              <a:sym typeface="Century Gothic"/>
            </a:endParaRPr>
          </a:p>
        </p:txBody>
      </p:sp>
      <p:pic>
        <p:nvPicPr>
          <p:cNvPr id="738" name="Google Shape;738;p69"/>
          <p:cNvPicPr preferRelativeResize="0"/>
          <p:nvPr/>
        </p:nvPicPr>
        <p:blipFill>
          <a:blip r:embed="rId3">
            <a:alphaModFix/>
          </a:blip>
          <a:stretch>
            <a:fillRect/>
          </a:stretch>
        </p:blipFill>
        <p:spPr>
          <a:xfrm>
            <a:off x="7221663" y="1391500"/>
            <a:ext cx="606725" cy="606725"/>
          </a:xfrm>
          <a:prstGeom prst="rect">
            <a:avLst/>
          </a:prstGeom>
          <a:noFill/>
          <a:ln>
            <a:noFill/>
          </a:ln>
        </p:spPr>
      </p:pic>
      <p:pic>
        <p:nvPicPr>
          <p:cNvPr id="739" name="Google Shape;739;p69"/>
          <p:cNvPicPr preferRelativeResize="0"/>
          <p:nvPr/>
        </p:nvPicPr>
        <p:blipFill>
          <a:blip r:embed="rId4">
            <a:alphaModFix/>
          </a:blip>
          <a:stretch>
            <a:fillRect/>
          </a:stretch>
        </p:blipFill>
        <p:spPr>
          <a:xfrm>
            <a:off x="7221675" y="2455125"/>
            <a:ext cx="606725" cy="606725"/>
          </a:xfrm>
          <a:prstGeom prst="rect">
            <a:avLst/>
          </a:prstGeom>
          <a:noFill/>
          <a:ln>
            <a:noFill/>
          </a:ln>
        </p:spPr>
      </p:pic>
      <p:pic>
        <p:nvPicPr>
          <p:cNvPr id="740" name="Google Shape;740;p69"/>
          <p:cNvPicPr preferRelativeResize="0"/>
          <p:nvPr/>
        </p:nvPicPr>
        <p:blipFill>
          <a:blip r:embed="rId5">
            <a:alphaModFix/>
          </a:blip>
          <a:stretch>
            <a:fillRect/>
          </a:stretch>
        </p:blipFill>
        <p:spPr>
          <a:xfrm>
            <a:off x="7034512" y="3518750"/>
            <a:ext cx="981050" cy="5353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70"/>
          <p:cNvSpPr txBox="1">
            <a:spLocks noGrp="1"/>
          </p:cNvSpPr>
          <p:nvPr>
            <p:ph type="body" idx="2"/>
          </p:nvPr>
        </p:nvSpPr>
        <p:spPr>
          <a:xfrm>
            <a:off x="11113" y="41275"/>
            <a:ext cx="7380300" cy="777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None/>
            </a:pPr>
            <a:r>
              <a:rPr lang="en-US"/>
              <a:t>Triangle Counting</a:t>
            </a:r>
            <a:endParaRPr/>
          </a:p>
        </p:txBody>
      </p:sp>
      <p:sp>
        <p:nvSpPr>
          <p:cNvPr id="747" name="Google Shape;747;p70"/>
          <p:cNvSpPr txBox="1"/>
          <p:nvPr/>
        </p:nvSpPr>
        <p:spPr>
          <a:xfrm>
            <a:off x="146075" y="984525"/>
            <a:ext cx="3818700" cy="398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a:solidFill>
                  <a:srgbClr val="595959"/>
                </a:solidFill>
                <a:latin typeface="Century Gothic"/>
                <a:ea typeface="Century Gothic"/>
                <a:cs typeface="Century Gothic"/>
                <a:sym typeface="Century Gothic"/>
              </a:rPr>
              <a:t>Can be used to identify transitive relationships:</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If A -&gt; B and B -&gt; C, then it is likely that A -&gt; C</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More commonly used in undirected graph to determine the </a:t>
            </a:r>
            <a:r>
              <a:rPr lang="en-US" sz="1600" b="1">
                <a:solidFill>
                  <a:srgbClr val="595959"/>
                </a:solidFill>
                <a:latin typeface="Century Gothic"/>
                <a:ea typeface="Century Gothic"/>
                <a:cs typeface="Century Gothic"/>
                <a:sym typeface="Century Gothic"/>
              </a:rPr>
              <a:t>clustering coefficient</a:t>
            </a:r>
            <a:r>
              <a:rPr lang="en-US" sz="1600">
                <a:solidFill>
                  <a:srgbClr val="595959"/>
                </a:solidFill>
                <a:latin typeface="Century Gothic"/>
                <a:ea typeface="Century Gothic"/>
                <a:cs typeface="Century Gothic"/>
                <a:sym typeface="Century Gothic"/>
              </a:rPr>
              <a:t> </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The degree to which nodes tend     to connected and cluster together</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1600"/>
              </a:spcAft>
              <a:buNone/>
            </a:pPr>
            <a:endParaRPr sz="1600">
              <a:solidFill>
                <a:srgbClr val="595959"/>
              </a:solidFill>
              <a:latin typeface="Century Gothic"/>
              <a:ea typeface="Century Gothic"/>
              <a:cs typeface="Century Gothic"/>
              <a:sym typeface="Century Gothic"/>
            </a:endParaRPr>
          </a:p>
        </p:txBody>
      </p:sp>
      <p:pic>
        <p:nvPicPr>
          <p:cNvPr id="748" name="Google Shape;748;p70"/>
          <p:cNvPicPr preferRelativeResize="0"/>
          <p:nvPr/>
        </p:nvPicPr>
        <p:blipFill>
          <a:blip r:embed="rId3">
            <a:alphaModFix/>
          </a:blip>
          <a:stretch>
            <a:fillRect/>
          </a:stretch>
        </p:blipFill>
        <p:spPr>
          <a:xfrm>
            <a:off x="4117175" y="971575"/>
            <a:ext cx="4874424" cy="389954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7"/>
          <p:cNvSpPr txBox="1">
            <a:spLocks noGrp="1"/>
          </p:cNvSpPr>
          <p:nvPr>
            <p:ph type="body" idx="1"/>
          </p:nvPr>
        </p:nvSpPr>
        <p:spPr>
          <a:xfrm>
            <a:off x="457200" y="1200150"/>
            <a:ext cx="8115300" cy="1776900"/>
          </a:xfrm>
          <a:prstGeom prst="rect">
            <a:avLst/>
          </a:prstGeom>
          <a:noFill/>
          <a:ln>
            <a:noFill/>
          </a:ln>
        </p:spPr>
        <p:txBody>
          <a:bodyPr spcFirstLastPara="1" wrap="square" lIns="91425" tIns="45700" rIns="91425" bIns="45700" anchor="t" anchorCtr="0">
            <a:noAutofit/>
          </a:bodyPr>
          <a:lstStyle/>
          <a:p>
            <a:pPr marL="0" lvl="0" indent="0" algn="l" rtl="0">
              <a:spcBef>
                <a:spcPts val="360"/>
              </a:spcBef>
              <a:spcAft>
                <a:spcPts val="0"/>
              </a:spcAft>
              <a:buNone/>
            </a:pPr>
            <a:r>
              <a:rPr lang="en-US"/>
              <a:t>Seven Bridges of Königsberg</a:t>
            </a:r>
            <a:endParaRPr/>
          </a:p>
          <a:p>
            <a:pPr marL="285750" lvl="0" indent="-285750" algn="l" rtl="0">
              <a:spcBef>
                <a:spcPts val="360"/>
              </a:spcBef>
              <a:spcAft>
                <a:spcPts val="0"/>
              </a:spcAft>
              <a:buClr>
                <a:srgbClr val="EF7521"/>
              </a:buClr>
              <a:buSzPts val="1800"/>
              <a:buChar char="•"/>
            </a:pPr>
            <a:r>
              <a:rPr lang="en-US"/>
              <a:t>Devise a walk through the city that would cross each of those bridges </a:t>
            </a:r>
            <a:r>
              <a:rPr lang="en-US" b="1"/>
              <a:t>once and once only</a:t>
            </a:r>
            <a:endParaRPr/>
          </a:p>
          <a:p>
            <a:pPr marL="285750" lvl="0" indent="-285750" algn="l" rtl="0">
              <a:spcBef>
                <a:spcPts val="360"/>
              </a:spcBef>
              <a:spcAft>
                <a:spcPts val="0"/>
              </a:spcAft>
              <a:buClr>
                <a:srgbClr val="EF7521"/>
              </a:buClr>
              <a:buSzPts val="1800"/>
              <a:buChar char="•"/>
            </a:pPr>
            <a:r>
              <a:rPr lang="en-US"/>
              <a:t>Problem proved to have no solution by Leonhard Euler in 1736</a:t>
            </a:r>
            <a:endParaRPr/>
          </a:p>
          <a:p>
            <a:pPr marL="285750" lvl="0" indent="-285750" algn="l" rtl="0">
              <a:spcBef>
                <a:spcPts val="360"/>
              </a:spcBef>
              <a:spcAft>
                <a:spcPts val="0"/>
              </a:spcAft>
              <a:buClr>
                <a:srgbClr val="EF7521"/>
              </a:buClr>
              <a:buSzPts val="1800"/>
              <a:buChar char="•"/>
            </a:pPr>
            <a:r>
              <a:rPr lang="en-US"/>
              <a:t>Laid foundation for graph theory</a:t>
            </a:r>
            <a:endParaRPr/>
          </a:p>
        </p:txBody>
      </p:sp>
      <p:sp>
        <p:nvSpPr>
          <p:cNvPr id="90" name="Google Shape;90;p17"/>
          <p:cNvSpPr txBox="1">
            <a:spLocks noGrp="1"/>
          </p:cNvSpPr>
          <p:nvPr>
            <p:ph type="body" idx="2"/>
          </p:nvPr>
        </p:nvSpPr>
        <p:spPr>
          <a:xfrm>
            <a:off x="11113" y="41275"/>
            <a:ext cx="7380300" cy="777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None/>
            </a:pPr>
            <a:r>
              <a:rPr lang="en-US"/>
              <a:t>Mathematical Graph Theory History</a:t>
            </a:r>
            <a:endParaRPr/>
          </a:p>
        </p:txBody>
      </p:sp>
      <p:pic>
        <p:nvPicPr>
          <p:cNvPr id="91" name="Google Shape;91;p17"/>
          <p:cNvPicPr preferRelativeResize="0"/>
          <p:nvPr/>
        </p:nvPicPr>
        <p:blipFill rotWithShape="1">
          <a:blip r:embed="rId3">
            <a:alphaModFix/>
          </a:blip>
          <a:srcRect/>
          <a:stretch/>
        </p:blipFill>
        <p:spPr>
          <a:xfrm>
            <a:off x="292187" y="2977050"/>
            <a:ext cx="2685112" cy="2116075"/>
          </a:xfrm>
          <a:prstGeom prst="rect">
            <a:avLst/>
          </a:prstGeom>
          <a:noFill/>
          <a:ln>
            <a:noFill/>
          </a:ln>
        </p:spPr>
      </p:pic>
      <p:pic>
        <p:nvPicPr>
          <p:cNvPr id="92" name="Google Shape;92;p17"/>
          <p:cNvPicPr preferRelativeResize="0"/>
          <p:nvPr/>
        </p:nvPicPr>
        <p:blipFill>
          <a:blip r:embed="rId4">
            <a:alphaModFix/>
          </a:blip>
          <a:stretch>
            <a:fillRect/>
          </a:stretch>
        </p:blipFill>
        <p:spPr>
          <a:xfrm>
            <a:off x="3473613" y="3157600"/>
            <a:ext cx="2196775" cy="1754975"/>
          </a:xfrm>
          <a:prstGeom prst="rect">
            <a:avLst/>
          </a:prstGeom>
          <a:noFill/>
          <a:ln>
            <a:noFill/>
          </a:ln>
        </p:spPr>
      </p:pic>
      <p:pic>
        <p:nvPicPr>
          <p:cNvPr id="93" name="Google Shape;93;p17"/>
          <p:cNvPicPr preferRelativeResize="0"/>
          <p:nvPr/>
        </p:nvPicPr>
        <p:blipFill>
          <a:blip r:embed="rId5">
            <a:alphaModFix/>
          </a:blip>
          <a:stretch>
            <a:fillRect/>
          </a:stretch>
        </p:blipFill>
        <p:spPr>
          <a:xfrm>
            <a:off x="6166700" y="3271175"/>
            <a:ext cx="1909775" cy="1527825"/>
          </a:xfrm>
          <a:prstGeom prst="rect">
            <a:avLst/>
          </a:prstGeom>
          <a:noFill/>
          <a:ln>
            <a:noFill/>
          </a:ln>
        </p:spPr>
      </p:pic>
      <p:cxnSp>
        <p:nvCxnSpPr>
          <p:cNvPr id="94" name="Google Shape;94;p17"/>
          <p:cNvCxnSpPr>
            <a:stCxn id="91" idx="3"/>
            <a:endCxn id="92" idx="1"/>
          </p:cNvCxnSpPr>
          <p:nvPr/>
        </p:nvCxnSpPr>
        <p:spPr>
          <a:xfrm>
            <a:off x="2977300" y="4035087"/>
            <a:ext cx="496200" cy="0"/>
          </a:xfrm>
          <a:prstGeom prst="straightConnector1">
            <a:avLst/>
          </a:prstGeom>
          <a:noFill/>
          <a:ln w="38100" cap="flat" cmpd="sng">
            <a:solidFill>
              <a:schemeClr val="dk2"/>
            </a:solidFill>
            <a:prstDash val="solid"/>
            <a:round/>
            <a:headEnd type="none" w="med" len="med"/>
            <a:tailEnd type="triangle" w="med" len="med"/>
          </a:ln>
        </p:spPr>
      </p:cxnSp>
      <p:cxnSp>
        <p:nvCxnSpPr>
          <p:cNvPr id="95" name="Google Shape;95;p17"/>
          <p:cNvCxnSpPr>
            <a:stCxn id="92" idx="3"/>
            <a:endCxn id="93" idx="1"/>
          </p:cNvCxnSpPr>
          <p:nvPr/>
        </p:nvCxnSpPr>
        <p:spPr>
          <a:xfrm>
            <a:off x="5670387" y="4035087"/>
            <a:ext cx="496200" cy="0"/>
          </a:xfrm>
          <a:prstGeom prst="straightConnector1">
            <a:avLst/>
          </a:prstGeom>
          <a:noFill/>
          <a:ln w="38100" cap="flat" cmpd="sng">
            <a:solidFill>
              <a:schemeClr val="dk2"/>
            </a:solidFill>
            <a:prstDash val="solid"/>
            <a:round/>
            <a:headEnd type="none" w="med" len="med"/>
            <a:tailEnd type="triangle" w="med" len="med"/>
          </a:ln>
        </p:spPr>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pic>
        <p:nvPicPr>
          <p:cNvPr id="754" name="Google Shape;754;p71"/>
          <p:cNvPicPr preferRelativeResize="0"/>
          <p:nvPr/>
        </p:nvPicPr>
        <p:blipFill>
          <a:blip r:embed="rId3">
            <a:alphaModFix/>
          </a:blip>
          <a:stretch>
            <a:fillRect/>
          </a:stretch>
        </p:blipFill>
        <p:spPr>
          <a:xfrm>
            <a:off x="1441775" y="1074300"/>
            <a:ext cx="6260449" cy="3653274"/>
          </a:xfrm>
          <a:prstGeom prst="rect">
            <a:avLst/>
          </a:prstGeom>
          <a:noFill/>
          <a:ln>
            <a:noFill/>
          </a:ln>
        </p:spPr>
      </p:pic>
      <p:sp>
        <p:nvSpPr>
          <p:cNvPr id="755" name="Google Shape;755;p71"/>
          <p:cNvSpPr txBox="1">
            <a:spLocks noGrp="1"/>
          </p:cNvSpPr>
          <p:nvPr>
            <p:ph type="body" idx="2"/>
          </p:nvPr>
        </p:nvSpPr>
        <p:spPr>
          <a:xfrm>
            <a:off x="11113" y="41275"/>
            <a:ext cx="7380300" cy="777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None/>
            </a:pPr>
            <a:r>
              <a:rPr lang="en-US"/>
              <a:t>Triangle Counting Algorithm</a:t>
            </a:r>
            <a:endParaRPr/>
          </a:p>
        </p:txBody>
      </p:sp>
      <p:sp>
        <p:nvSpPr>
          <p:cNvPr id="756" name="Google Shape;756;p71"/>
          <p:cNvSpPr txBox="1"/>
          <p:nvPr/>
        </p:nvSpPr>
        <p:spPr>
          <a:xfrm>
            <a:off x="146075" y="984525"/>
            <a:ext cx="3573300" cy="1663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a:solidFill>
                  <a:srgbClr val="595959"/>
                </a:solidFill>
                <a:latin typeface="Century Gothic"/>
                <a:ea typeface="Century Gothic"/>
                <a:cs typeface="Century Gothic"/>
                <a:sym typeface="Century Gothic"/>
              </a:rPr>
              <a:t>To  calculate the clustering coefficient look at the fully realized number of connections against the number of actual connections</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1600"/>
              </a:spcAft>
              <a:buNone/>
            </a:pPr>
            <a:endParaRPr sz="1600">
              <a:solidFill>
                <a:srgbClr val="595959"/>
              </a:solidFill>
              <a:latin typeface="Century Gothic"/>
              <a:ea typeface="Century Gothic"/>
              <a:cs typeface="Century Gothic"/>
              <a:sym typeface="Century Gothic"/>
            </a:endParaRPr>
          </a:p>
        </p:txBody>
      </p:sp>
      <p:sp>
        <p:nvSpPr>
          <p:cNvPr id="757" name="Google Shape;757;p71"/>
          <p:cNvSpPr txBox="1"/>
          <p:nvPr/>
        </p:nvSpPr>
        <p:spPr>
          <a:xfrm>
            <a:off x="5863425" y="984525"/>
            <a:ext cx="3000000" cy="151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US" sz="1600">
                <a:solidFill>
                  <a:srgbClr val="595959"/>
                </a:solidFill>
                <a:latin typeface="Century Gothic"/>
                <a:ea typeface="Century Gothic"/>
                <a:cs typeface="Century Gothic"/>
                <a:sym typeface="Century Gothic"/>
              </a:rPr>
              <a:t>That is for a given vertex v, the number of triangles v is involved divided by C( k, 2 ), where is k is the number of neighboring vertices</a:t>
            </a:r>
            <a:endParaRPr sz="1600">
              <a:solidFill>
                <a:srgbClr val="595959"/>
              </a:solidFill>
              <a:latin typeface="Century Gothic"/>
              <a:ea typeface="Century Gothic"/>
              <a:cs typeface="Century Gothic"/>
              <a:sym typeface="Century Gothic"/>
            </a:endParaRPr>
          </a:p>
        </p:txBody>
      </p:sp>
      <p:pic>
        <p:nvPicPr>
          <p:cNvPr id="758" name="Google Shape;758;p71"/>
          <p:cNvPicPr preferRelativeResize="0"/>
          <p:nvPr/>
        </p:nvPicPr>
        <p:blipFill>
          <a:blip r:embed="rId4">
            <a:alphaModFix/>
          </a:blip>
          <a:stretch>
            <a:fillRect/>
          </a:stretch>
        </p:blipFill>
        <p:spPr>
          <a:xfrm>
            <a:off x="6506550" y="4071255"/>
            <a:ext cx="2637449" cy="913875"/>
          </a:xfrm>
          <a:prstGeom prst="rect">
            <a:avLst/>
          </a:prstGeom>
          <a:noFill/>
          <a:ln>
            <a:noFill/>
          </a:ln>
        </p:spPr>
      </p:pic>
      <p:pic>
        <p:nvPicPr>
          <p:cNvPr id="759" name="Google Shape;759;p71"/>
          <p:cNvPicPr preferRelativeResize="0"/>
          <p:nvPr/>
        </p:nvPicPr>
        <p:blipFill rotWithShape="1">
          <a:blip r:embed="rId5">
            <a:alphaModFix/>
          </a:blip>
          <a:srcRect l="40444" r="45738"/>
          <a:stretch/>
        </p:blipFill>
        <p:spPr>
          <a:xfrm>
            <a:off x="5954300" y="3943425"/>
            <a:ext cx="671574" cy="12252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72"/>
          <p:cNvSpPr txBox="1">
            <a:spLocks noGrp="1"/>
          </p:cNvSpPr>
          <p:nvPr>
            <p:ph type="body" idx="2"/>
          </p:nvPr>
        </p:nvSpPr>
        <p:spPr>
          <a:xfrm>
            <a:off x="11113" y="41275"/>
            <a:ext cx="7380300" cy="777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None/>
            </a:pPr>
            <a:r>
              <a:rPr lang="en-US"/>
              <a:t>Triangle Counting Algorithm</a:t>
            </a:r>
            <a:endParaRPr/>
          </a:p>
        </p:txBody>
      </p:sp>
      <p:sp>
        <p:nvSpPr>
          <p:cNvPr id="766" name="Google Shape;766;p72"/>
          <p:cNvSpPr txBox="1"/>
          <p:nvPr/>
        </p:nvSpPr>
        <p:spPr>
          <a:xfrm>
            <a:off x="146075" y="984525"/>
            <a:ext cx="8382600" cy="148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a:solidFill>
                  <a:srgbClr val="595959"/>
                </a:solidFill>
                <a:latin typeface="Century Gothic"/>
                <a:ea typeface="Century Gothic"/>
                <a:cs typeface="Century Gothic"/>
                <a:sym typeface="Century Gothic"/>
              </a:rPr>
              <a:t>To calculate the clustering coefficient look at the fully realized number of connections against the number of actual connections</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That is for a given vertex v, the number of triangles v is involved divided by C( k, 2 ), where is k is the number of vertices</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1600"/>
              </a:spcAft>
              <a:buNone/>
            </a:pPr>
            <a:endParaRPr sz="1600">
              <a:solidFill>
                <a:srgbClr val="595959"/>
              </a:solidFill>
              <a:latin typeface="Century Gothic"/>
              <a:ea typeface="Century Gothic"/>
              <a:cs typeface="Century Gothic"/>
              <a:sym typeface="Century Gothic"/>
            </a:endParaRPr>
          </a:p>
        </p:txBody>
      </p:sp>
      <p:graphicFrame>
        <p:nvGraphicFramePr>
          <p:cNvPr id="767" name="Google Shape;767;p72"/>
          <p:cNvGraphicFramePr/>
          <p:nvPr/>
        </p:nvGraphicFramePr>
        <p:xfrm>
          <a:off x="377925" y="2472885"/>
          <a:ext cx="3000000" cy="3000000"/>
        </p:xfrm>
        <a:graphic>
          <a:graphicData uri="http://schemas.openxmlformats.org/drawingml/2006/table">
            <a:tbl>
              <a:tblPr>
                <a:noFill/>
                <a:tableStyleId>{1623EFA8-AB99-447C-8F37-CCE0B90731B3}</a:tableStyleId>
              </a:tblPr>
              <a:tblGrid>
                <a:gridCol w="2006125">
                  <a:extLst>
                    <a:ext uri="{9D8B030D-6E8A-4147-A177-3AD203B41FA5}">
                      <a16:colId xmlns:a16="http://schemas.microsoft.com/office/drawing/2014/main" val="20000"/>
                    </a:ext>
                  </a:extLst>
                </a:gridCol>
                <a:gridCol w="2006125">
                  <a:extLst>
                    <a:ext uri="{9D8B030D-6E8A-4147-A177-3AD203B41FA5}">
                      <a16:colId xmlns:a16="http://schemas.microsoft.com/office/drawing/2014/main" val="20001"/>
                    </a:ext>
                  </a:extLst>
                </a:gridCol>
                <a:gridCol w="2006125">
                  <a:extLst>
                    <a:ext uri="{9D8B030D-6E8A-4147-A177-3AD203B41FA5}">
                      <a16:colId xmlns:a16="http://schemas.microsoft.com/office/drawing/2014/main" val="20002"/>
                    </a:ext>
                  </a:extLst>
                </a:gridCol>
                <a:gridCol w="2006125">
                  <a:extLst>
                    <a:ext uri="{9D8B030D-6E8A-4147-A177-3AD203B41FA5}">
                      <a16:colId xmlns:a16="http://schemas.microsoft.com/office/drawing/2014/main" val="20003"/>
                    </a:ext>
                  </a:extLst>
                </a:gridCol>
              </a:tblGrid>
              <a:tr h="315375">
                <a:tc>
                  <a:txBody>
                    <a:bodyPr/>
                    <a:lstStyle/>
                    <a:p>
                      <a:pPr marL="0" lvl="0" indent="0" algn="l" rtl="0">
                        <a:spcBef>
                          <a:spcPts val="0"/>
                        </a:spcBef>
                        <a:spcAft>
                          <a:spcPts val="0"/>
                        </a:spcAft>
                        <a:buNone/>
                      </a:pPr>
                      <a:r>
                        <a:rPr lang="en-US" sz="800">
                          <a:latin typeface="Century Gothic"/>
                          <a:ea typeface="Century Gothic"/>
                          <a:cs typeface="Century Gothic"/>
                          <a:sym typeface="Century Gothic"/>
                        </a:rPr>
                        <a:t>Vertex</a:t>
                      </a:r>
                      <a:endParaRPr sz="8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US" sz="800">
                          <a:latin typeface="Century Gothic"/>
                          <a:ea typeface="Century Gothic"/>
                          <a:cs typeface="Century Gothic"/>
                          <a:sym typeface="Century Gothic"/>
                        </a:rPr>
                        <a:t>Triangles</a:t>
                      </a:r>
                      <a:endParaRPr sz="8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US" sz="800">
                          <a:latin typeface="Century Gothic"/>
                          <a:ea typeface="Century Gothic"/>
                          <a:cs typeface="Century Gothic"/>
                          <a:sym typeface="Century Gothic"/>
                        </a:rPr>
                        <a:t>C(k,2)</a:t>
                      </a:r>
                      <a:endParaRPr sz="8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US" sz="800">
                          <a:latin typeface="Century Gothic"/>
                          <a:ea typeface="Century Gothic"/>
                          <a:cs typeface="Century Gothic"/>
                          <a:sym typeface="Century Gothic"/>
                        </a:rPr>
                        <a:t>Clustering Coefficient</a:t>
                      </a:r>
                      <a:endParaRPr sz="80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0"/>
                  </a:ext>
                </a:extLst>
              </a:tr>
              <a:tr h="315375">
                <a:tc>
                  <a:txBody>
                    <a:bodyPr/>
                    <a:lstStyle/>
                    <a:p>
                      <a:pPr marL="0" lvl="0" indent="0" algn="l" rtl="0">
                        <a:spcBef>
                          <a:spcPts val="0"/>
                        </a:spcBef>
                        <a:spcAft>
                          <a:spcPts val="0"/>
                        </a:spcAft>
                        <a:buNone/>
                      </a:pPr>
                      <a:r>
                        <a:rPr lang="en-US" sz="800">
                          <a:latin typeface="Century Gothic"/>
                          <a:ea typeface="Century Gothic"/>
                          <a:cs typeface="Century Gothic"/>
                          <a:sym typeface="Century Gothic"/>
                        </a:rPr>
                        <a:t>Micheal</a:t>
                      </a:r>
                      <a:endParaRPr sz="8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US" sz="800">
                          <a:latin typeface="Century Gothic"/>
                          <a:ea typeface="Century Gothic"/>
                          <a:cs typeface="Century Gothic"/>
                          <a:sym typeface="Century Gothic"/>
                        </a:rPr>
                        <a:t>3</a:t>
                      </a:r>
                      <a:endParaRPr sz="8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US" sz="800">
                          <a:latin typeface="Century Gothic"/>
                          <a:ea typeface="Century Gothic"/>
                          <a:cs typeface="Century Gothic"/>
                          <a:sym typeface="Century Gothic"/>
                        </a:rPr>
                        <a:t>C(5,2) = 10</a:t>
                      </a:r>
                      <a:endParaRPr sz="8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US" sz="800">
                          <a:latin typeface="Century Gothic"/>
                          <a:ea typeface="Century Gothic"/>
                          <a:cs typeface="Century Gothic"/>
                          <a:sym typeface="Century Gothic"/>
                        </a:rPr>
                        <a:t>3 / 10 = .3</a:t>
                      </a:r>
                      <a:endParaRPr sz="80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1"/>
                  </a:ext>
                </a:extLst>
              </a:tr>
              <a:tr h="315375">
                <a:tc>
                  <a:txBody>
                    <a:bodyPr/>
                    <a:lstStyle/>
                    <a:p>
                      <a:pPr marL="0" lvl="0" indent="0" algn="l" rtl="0">
                        <a:spcBef>
                          <a:spcPts val="0"/>
                        </a:spcBef>
                        <a:spcAft>
                          <a:spcPts val="0"/>
                        </a:spcAft>
                        <a:buNone/>
                      </a:pPr>
                      <a:r>
                        <a:rPr lang="en-US" sz="800">
                          <a:latin typeface="Century Gothic"/>
                          <a:ea typeface="Century Gothic"/>
                          <a:cs typeface="Century Gothic"/>
                          <a:sym typeface="Century Gothic"/>
                        </a:rPr>
                        <a:t>Chris</a:t>
                      </a:r>
                      <a:endParaRPr sz="8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US" sz="800">
                          <a:latin typeface="Century Gothic"/>
                          <a:ea typeface="Century Gothic"/>
                          <a:cs typeface="Century Gothic"/>
                          <a:sym typeface="Century Gothic"/>
                        </a:rPr>
                        <a:t>2</a:t>
                      </a:r>
                      <a:endParaRPr sz="8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US" sz="800">
                          <a:latin typeface="Century Gothic"/>
                          <a:ea typeface="Century Gothic"/>
                          <a:cs typeface="Century Gothic"/>
                          <a:sym typeface="Century Gothic"/>
                        </a:rPr>
                        <a:t>C(3,2) = 3</a:t>
                      </a:r>
                      <a:endParaRPr sz="8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US" sz="800">
                          <a:latin typeface="Century Gothic"/>
                          <a:ea typeface="Century Gothic"/>
                          <a:cs typeface="Century Gothic"/>
                          <a:sym typeface="Century Gothic"/>
                        </a:rPr>
                        <a:t>2 / 3 = .666</a:t>
                      </a:r>
                      <a:endParaRPr sz="80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2"/>
                  </a:ext>
                </a:extLst>
              </a:tr>
              <a:tr h="315375">
                <a:tc>
                  <a:txBody>
                    <a:bodyPr/>
                    <a:lstStyle/>
                    <a:p>
                      <a:pPr marL="0" lvl="0" indent="0" algn="l" rtl="0">
                        <a:spcBef>
                          <a:spcPts val="0"/>
                        </a:spcBef>
                        <a:spcAft>
                          <a:spcPts val="0"/>
                        </a:spcAft>
                        <a:buNone/>
                      </a:pPr>
                      <a:r>
                        <a:rPr lang="en-US" sz="800">
                          <a:latin typeface="Century Gothic"/>
                          <a:ea typeface="Century Gothic"/>
                          <a:cs typeface="Century Gothic"/>
                          <a:sym typeface="Century Gothic"/>
                        </a:rPr>
                        <a:t>Karin</a:t>
                      </a:r>
                      <a:endParaRPr sz="8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US" sz="800">
                          <a:latin typeface="Century Gothic"/>
                          <a:ea typeface="Century Gothic"/>
                          <a:cs typeface="Century Gothic"/>
                          <a:sym typeface="Century Gothic"/>
                        </a:rPr>
                        <a:t>1</a:t>
                      </a:r>
                      <a:endParaRPr sz="8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US" sz="800">
                          <a:latin typeface="Century Gothic"/>
                          <a:ea typeface="Century Gothic"/>
                          <a:cs typeface="Century Gothic"/>
                          <a:sym typeface="Century Gothic"/>
                        </a:rPr>
                        <a:t>C(2,2) = 1</a:t>
                      </a:r>
                      <a:endParaRPr sz="8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US" sz="800">
                          <a:latin typeface="Century Gothic"/>
                          <a:ea typeface="Century Gothic"/>
                          <a:cs typeface="Century Gothic"/>
                          <a:sym typeface="Century Gothic"/>
                        </a:rPr>
                        <a:t>1 / 1 = 1</a:t>
                      </a:r>
                      <a:endParaRPr sz="80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3"/>
                  </a:ext>
                </a:extLst>
              </a:tr>
              <a:tr h="315375">
                <a:tc>
                  <a:txBody>
                    <a:bodyPr/>
                    <a:lstStyle/>
                    <a:p>
                      <a:pPr marL="0" lvl="0" indent="0" algn="l" rtl="0">
                        <a:spcBef>
                          <a:spcPts val="0"/>
                        </a:spcBef>
                        <a:spcAft>
                          <a:spcPts val="0"/>
                        </a:spcAft>
                        <a:buNone/>
                      </a:pPr>
                      <a:r>
                        <a:rPr lang="en-US" sz="800">
                          <a:latin typeface="Century Gothic"/>
                          <a:ea typeface="Century Gothic"/>
                          <a:cs typeface="Century Gothic"/>
                          <a:sym typeface="Century Gothic"/>
                        </a:rPr>
                        <a:t>Will</a:t>
                      </a:r>
                      <a:endParaRPr sz="8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US" sz="800">
                          <a:latin typeface="Century Gothic"/>
                          <a:ea typeface="Century Gothic"/>
                          <a:cs typeface="Century Gothic"/>
                          <a:sym typeface="Century Gothic"/>
                        </a:rPr>
                        <a:t>2</a:t>
                      </a:r>
                      <a:endParaRPr sz="8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US" sz="800">
                          <a:latin typeface="Century Gothic"/>
                          <a:ea typeface="Century Gothic"/>
                          <a:cs typeface="Century Gothic"/>
                          <a:sym typeface="Century Gothic"/>
                        </a:rPr>
                        <a:t>C(3,2) = 3</a:t>
                      </a:r>
                      <a:endParaRPr sz="8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US" sz="800">
                          <a:latin typeface="Century Gothic"/>
                          <a:ea typeface="Century Gothic"/>
                          <a:cs typeface="Century Gothic"/>
                          <a:sym typeface="Century Gothic"/>
                        </a:rPr>
                        <a:t>2 / 3 = .666</a:t>
                      </a:r>
                      <a:endParaRPr sz="80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4"/>
                  </a:ext>
                </a:extLst>
              </a:tr>
              <a:tr h="315375">
                <a:tc>
                  <a:txBody>
                    <a:bodyPr/>
                    <a:lstStyle/>
                    <a:p>
                      <a:pPr marL="0" lvl="0" indent="0" algn="l" rtl="0">
                        <a:spcBef>
                          <a:spcPts val="0"/>
                        </a:spcBef>
                        <a:spcAft>
                          <a:spcPts val="0"/>
                        </a:spcAft>
                        <a:buNone/>
                      </a:pPr>
                      <a:r>
                        <a:rPr lang="en-US" sz="800">
                          <a:latin typeface="Century Gothic"/>
                          <a:ea typeface="Century Gothic"/>
                          <a:cs typeface="Century Gothic"/>
                          <a:sym typeface="Century Gothic"/>
                        </a:rPr>
                        <a:t>Mark</a:t>
                      </a:r>
                      <a:endParaRPr sz="8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US" sz="800">
                          <a:latin typeface="Century Gothic"/>
                          <a:ea typeface="Century Gothic"/>
                          <a:cs typeface="Century Gothic"/>
                          <a:sym typeface="Century Gothic"/>
                        </a:rPr>
                        <a:t>1</a:t>
                      </a:r>
                      <a:endParaRPr sz="8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US" sz="800">
                          <a:latin typeface="Century Gothic"/>
                          <a:ea typeface="Century Gothic"/>
                          <a:cs typeface="Century Gothic"/>
                          <a:sym typeface="Century Gothic"/>
                        </a:rPr>
                        <a:t>C(2,2) = 1</a:t>
                      </a:r>
                      <a:endParaRPr sz="8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US" sz="800">
                          <a:latin typeface="Century Gothic"/>
                          <a:ea typeface="Century Gothic"/>
                          <a:cs typeface="Century Gothic"/>
                          <a:sym typeface="Century Gothic"/>
                        </a:rPr>
                        <a:t>1 / 1 = 1</a:t>
                      </a:r>
                      <a:endParaRPr sz="80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5"/>
                  </a:ext>
                </a:extLst>
              </a:tr>
              <a:tr h="315375">
                <a:tc>
                  <a:txBody>
                    <a:bodyPr/>
                    <a:lstStyle/>
                    <a:p>
                      <a:pPr marL="0" lvl="0" indent="0" algn="l" rtl="0">
                        <a:spcBef>
                          <a:spcPts val="0"/>
                        </a:spcBef>
                        <a:spcAft>
                          <a:spcPts val="0"/>
                        </a:spcAft>
                        <a:buNone/>
                      </a:pPr>
                      <a:r>
                        <a:rPr lang="en-US" sz="800">
                          <a:latin typeface="Century Gothic"/>
                          <a:ea typeface="Century Gothic"/>
                          <a:cs typeface="Century Gothic"/>
                          <a:sym typeface="Century Gothic"/>
                        </a:rPr>
                        <a:t>Alice</a:t>
                      </a:r>
                      <a:endParaRPr sz="8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US" sz="800">
                          <a:latin typeface="Century Gothic"/>
                          <a:ea typeface="Century Gothic"/>
                          <a:cs typeface="Century Gothic"/>
                          <a:sym typeface="Century Gothic"/>
                        </a:rPr>
                        <a:t>0</a:t>
                      </a:r>
                      <a:endParaRPr sz="8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US" sz="800">
                          <a:latin typeface="Century Gothic"/>
                          <a:ea typeface="Century Gothic"/>
                          <a:cs typeface="Century Gothic"/>
                          <a:sym typeface="Century Gothic"/>
                        </a:rPr>
                        <a:t>C(1,2) = 0</a:t>
                      </a:r>
                      <a:endParaRPr sz="800">
                        <a:latin typeface="Century Gothic"/>
                        <a:ea typeface="Century Gothic"/>
                        <a:cs typeface="Century Gothic"/>
                        <a:sym typeface="Century Gothic"/>
                      </a:endParaRPr>
                    </a:p>
                  </a:txBody>
                  <a:tcPr marL="91425" marR="91425" marT="91425" marB="91425"/>
                </a:tc>
                <a:tc>
                  <a:txBody>
                    <a:bodyPr/>
                    <a:lstStyle/>
                    <a:p>
                      <a:pPr marL="0" lvl="0" indent="0" algn="l" rtl="0">
                        <a:spcBef>
                          <a:spcPts val="0"/>
                        </a:spcBef>
                        <a:spcAft>
                          <a:spcPts val="0"/>
                        </a:spcAft>
                        <a:buNone/>
                      </a:pPr>
                      <a:r>
                        <a:rPr lang="en-US" sz="800">
                          <a:latin typeface="Century Gothic"/>
                          <a:ea typeface="Century Gothic"/>
                          <a:cs typeface="Century Gothic"/>
                          <a:sym typeface="Century Gothic"/>
                        </a:rPr>
                        <a:t>0</a:t>
                      </a:r>
                      <a:endParaRPr sz="800">
                        <a:latin typeface="Century Gothic"/>
                        <a:ea typeface="Century Gothic"/>
                        <a:cs typeface="Century Gothic"/>
                        <a:sym typeface="Century Gothic"/>
                      </a:endParaRPr>
                    </a:p>
                  </a:txBody>
                  <a:tcPr marL="91425" marR="91425" marT="91425" marB="91425"/>
                </a:tc>
                <a:extLst>
                  <a:ext uri="{0D108BD9-81ED-4DB2-BD59-A6C34878D82A}">
                    <a16:rowId xmlns:a16="http://schemas.microsoft.com/office/drawing/2014/main" val="10006"/>
                  </a:ext>
                </a:extLst>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73"/>
          <p:cNvSpPr txBox="1">
            <a:spLocks noGrp="1"/>
          </p:cNvSpPr>
          <p:nvPr>
            <p:ph type="body" idx="2"/>
          </p:nvPr>
        </p:nvSpPr>
        <p:spPr>
          <a:xfrm>
            <a:off x="11113" y="41275"/>
            <a:ext cx="7380300" cy="777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None/>
            </a:pPr>
            <a:r>
              <a:rPr lang="en-US"/>
              <a:t>Connected Components</a:t>
            </a:r>
            <a:endParaRPr/>
          </a:p>
        </p:txBody>
      </p:sp>
      <p:sp>
        <p:nvSpPr>
          <p:cNvPr id="774" name="Google Shape;774;p73"/>
          <p:cNvSpPr txBox="1"/>
          <p:nvPr/>
        </p:nvSpPr>
        <p:spPr>
          <a:xfrm>
            <a:off x="146075" y="984525"/>
            <a:ext cx="59031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a:solidFill>
                  <a:srgbClr val="595959"/>
                </a:solidFill>
                <a:latin typeface="Century Gothic"/>
                <a:ea typeface="Century Gothic"/>
                <a:cs typeface="Century Gothic"/>
                <a:sym typeface="Century Gothic"/>
              </a:rPr>
              <a:t>Connected Components are a set of vertices and their edges which are interconnected</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Only applies to </a:t>
            </a:r>
            <a:r>
              <a:rPr lang="en-US" sz="1600" b="1">
                <a:solidFill>
                  <a:srgbClr val="595959"/>
                </a:solidFill>
                <a:latin typeface="Century Gothic"/>
                <a:ea typeface="Century Gothic"/>
                <a:cs typeface="Century Gothic"/>
                <a:sym typeface="Century Gothic"/>
              </a:rPr>
              <a:t>undirected graphs</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Support for directed is not provided by any of the 3 platforms, but if available the Strongly Connected Components algorithm and the Weakly Connected Components algorithm are used for directed graphs</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1600"/>
              </a:spcAft>
              <a:buNone/>
            </a:pPr>
            <a:endParaRPr sz="1600">
              <a:solidFill>
                <a:srgbClr val="595959"/>
              </a:solidFill>
              <a:latin typeface="Century Gothic"/>
              <a:ea typeface="Century Gothic"/>
              <a:cs typeface="Century Gothic"/>
              <a:sym typeface="Century Gothic"/>
            </a:endParaRPr>
          </a:p>
        </p:txBody>
      </p:sp>
      <p:pic>
        <p:nvPicPr>
          <p:cNvPr id="775" name="Google Shape;775;p73"/>
          <p:cNvPicPr preferRelativeResize="0"/>
          <p:nvPr/>
        </p:nvPicPr>
        <p:blipFill>
          <a:blip r:embed="rId3">
            <a:alphaModFix/>
          </a:blip>
          <a:stretch>
            <a:fillRect/>
          </a:stretch>
        </p:blipFill>
        <p:spPr>
          <a:xfrm>
            <a:off x="7221663" y="1391500"/>
            <a:ext cx="606725" cy="606725"/>
          </a:xfrm>
          <a:prstGeom prst="rect">
            <a:avLst/>
          </a:prstGeom>
          <a:noFill/>
          <a:ln>
            <a:noFill/>
          </a:ln>
        </p:spPr>
      </p:pic>
      <p:pic>
        <p:nvPicPr>
          <p:cNvPr id="776" name="Google Shape;776;p73"/>
          <p:cNvPicPr preferRelativeResize="0"/>
          <p:nvPr/>
        </p:nvPicPr>
        <p:blipFill>
          <a:blip r:embed="rId4">
            <a:alphaModFix/>
          </a:blip>
          <a:stretch>
            <a:fillRect/>
          </a:stretch>
        </p:blipFill>
        <p:spPr>
          <a:xfrm>
            <a:off x="7221675" y="2455125"/>
            <a:ext cx="606725" cy="606725"/>
          </a:xfrm>
          <a:prstGeom prst="rect">
            <a:avLst/>
          </a:prstGeom>
          <a:noFill/>
          <a:ln>
            <a:noFill/>
          </a:ln>
        </p:spPr>
      </p:pic>
      <p:pic>
        <p:nvPicPr>
          <p:cNvPr id="777" name="Google Shape;777;p73"/>
          <p:cNvPicPr preferRelativeResize="0"/>
          <p:nvPr/>
        </p:nvPicPr>
        <p:blipFill>
          <a:blip r:embed="rId5">
            <a:alphaModFix/>
          </a:blip>
          <a:stretch>
            <a:fillRect/>
          </a:stretch>
        </p:blipFill>
        <p:spPr>
          <a:xfrm>
            <a:off x="7034512" y="3518750"/>
            <a:ext cx="981050" cy="5353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74"/>
          <p:cNvSpPr txBox="1">
            <a:spLocks noGrp="1"/>
          </p:cNvSpPr>
          <p:nvPr>
            <p:ph type="body" idx="2"/>
          </p:nvPr>
        </p:nvSpPr>
        <p:spPr>
          <a:xfrm>
            <a:off x="11113" y="41275"/>
            <a:ext cx="7380300" cy="777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None/>
            </a:pPr>
            <a:r>
              <a:rPr lang="en-US"/>
              <a:t>Connected Components</a:t>
            </a:r>
            <a:endParaRPr/>
          </a:p>
        </p:txBody>
      </p:sp>
      <p:sp>
        <p:nvSpPr>
          <p:cNvPr id="784" name="Google Shape;784;p74"/>
          <p:cNvSpPr txBox="1"/>
          <p:nvPr/>
        </p:nvSpPr>
        <p:spPr>
          <a:xfrm>
            <a:off x="146075" y="984525"/>
            <a:ext cx="45843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b="1">
                <a:solidFill>
                  <a:srgbClr val="595959"/>
                </a:solidFill>
                <a:latin typeface="Century Gothic"/>
                <a:ea typeface="Century Gothic"/>
                <a:cs typeface="Century Gothic"/>
                <a:sym typeface="Century Gothic"/>
              </a:rPr>
              <a:t>Component: </a:t>
            </a:r>
            <a:r>
              <a:rPr lang="en-US" sz="1600">
                <a:solidFill>
                  <a:srgbClr val="595959"/>
                </a:solidFill>
                <a:latin typeface="Century Gothic"/>
                <a:ea typeface="Century Gothic"/>
                <a:cs typeface="Century Gothic"/>
                <a:sym typeface="Century Gothic"/>
              </a:rPr>
              <a:t>sometimes called connected component, is a subgraph such that there exists a path between any two vertices within the subgraph and there does not exist a path between a vertex in the subgraph and a vertex in the super graph. </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Each cluster of vertices is a single component, so there are 3 connected components</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1600"/>
              </a:spcAft>
              <a:buNone/>
            </a:pPr>
            <a:endParaRPr sz="1600">
              <a:solidFill>
                <a:srgbClr val="595959"/>
              </a:solidFill>
              <a:latin typeface="Century Gothic"/>
              <a:ea typeface="Century Gothic"/>
              <a:cs typeface="Century Gothic"/>
              <a:sym typeface="Century Gothic"/>
            </a:endParaRPr>
          </a:p>
        </p:txBody>
      </p:sp>
      <p:pic>
        <p:nvPicPr>
          <p:cNvPr id="785" name="Google Shape;785;p74"/>
          <p:cNvPicPr preferRelativeResize="0"/>
          <p:nvPr/>
        </p:nvPicPr>
        <p:blipFill>
          <a:blip r:embed="rId3">
            <a:alphaModFix/>
          </a:blip>
          <a:stretch>
            <a:fillRect/>
          </a:stretch>
        </p:blipFill>
        <p:spPr>
          <a:xfrm>
            <a:off x="4890875" y="1112250"/>
            <a:ext cx="3948325" cy="3421882"/>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75"/>
          <p:cNvSpPr txBox="1">
            <a:spLocks noGrp="1"/>
          </p:cNvSpPr>
          <p:nvPr>
            <p:ph type="body" idx="2"/>
          </p:nvPr>
        </p:nvSpPr>
        <p:spPr>
          <a:xfrm>
            <a:off x="11113" y="41275"/>
            <a:ext cx="7380300" cy="777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EF7521"/>
              </a:buClr>
              <a:buSzPts val="2400"/>
              <a:buNone/>
            </a:pPr>
            <a:r>
              <a:rPr lang="en-US"/>
              <a:t>Similarity Algorithms</a:t>
            </a:r>
            <a:endParaRPr/>
          </a:p>
        </p:txBody>
      </p:sp>
      <p:sp>
        <p:nvSpPr>
          <p:cNvPr id="792" name="Google Shape;792;p75"/>
          <p:cNvSpPr txBox="1"/>
          <p:nvPr/>
        </p:nvSpPr>
        <p:spPr>
          <a:xfrm>
            <a:off x="146075" y="984525"/>
            <a:ext cx="4573500" cy="3416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1600">
                <a:solidFill>
                  <a:srgbClr val="595959"/>
                </a:solidFill>
                <a:latin typeface="Century Gothic"/>
                <a:ea typeface="Century Gothic"/>
                <a:cs typeface="Century Gothic"/>
                <a:sym typeface="Century Gothic"/>
              </a:rPr>
              <a:t>Similarity algorithms compare vertices and/or the </a:t>
            </a:r>
            <a:r>
              <a:rPr lang="en-US" sz="1600" i="1">
                <a:solidFill>
                  <a:srgbClr val="595959"/>
                </a:solidFill>
                <a:latin typeface="Century Gothic"/>
                <a:ea typeface="Century Gothic"/>
                <a:cs typeface="Century Gothic"/>
                <a:sym typeface="Century Gothic"/>
              </a:rPr>
              <a:t>relationship of two vertices</a:t>
            </a:r>
            <a:r>
              <a:rPr lang="en-US" sz="1600">
                <a:solidFill>
                  <a:srgbClr val="595959"/>
                </a:solidFill>
                <a:latin typeface="Century Gothic"/>
                <a:ea typeface="Century Gothic"/>
                <a:cs typeface="Century Gothic"/>
                <a:sym typeface="Century Gothic"/>
              </a:rPr>
              <a:t> to measure their </a:t>
            </a:r>
            <a:r>
              <a:rPr lang="en-US" sz="1600" i="1">
                <a:solidFill>
                  <a:srgbClr val="595959"/>
                </a:solidFill>
                <a:latin typeface="Century Gothic"/>
                <a:ea typeface="Century Gothic"/>
                <a:cs typeface="Century Gothic"/>
                <a:sym typeface="Century Gothic"/>
              </a:rPr>
              <a:t>similarity</a:t>
            </a:r>
            <a:endParaRPr sz="1600" i="1">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The similarity algorithms which will be covered include</a:t>
            </a:r>
            <a:endParaRPr sz="1600">
              <a:solidFill>
                <a:srgbClr val="595959"/>
              </a:solidFill>
              <a:latin typeface="Century Gothic"/>
              <a:ea typeface="Century Gothic"/>
              <a:cs typeface="Century Gothic"/>
              <a:sym typeface="Century Gothic"/>
            </a:endParaRPr>
          </a:p>
          <a:p>
            <a:pPr marL="457200" lvl="0" indent="-330200" algn="l" rtl="0">
              <a:lnSpc>
                <a:spcPct val="115000"/>
              </a:lnSpc>
              <a:spcBef>
                <a:spcPts val="1600"/>
              </a:spcBef>
              <a:spcAft>
                <a:spcPts val="0"/>
              </a:spcAft>
              <a:buClr>
                <a:srgbClr val="595959"/>
              </a:buClr>
              <a:buSzPts val="1600"/>
              <a:buFont typeface="Century Gothic"/>
              <a:buChar char="●"/>
            </a:pPr>
            <a:r>
              <a:rPr lang="en-US" sz="1600" b="1">
                <a:solidFill>
                  <a:srgbClr val="595959"/>
                </a:solidFill>
                <a:latin typeface="Century Gothic"/>
                <a:ea typeface="Century Gothic"/>
                <a:cs typeface="Century Gothic"/>
                <a:sym typeface="Century Gothic"/>
              </a:rPr>
              <a:t>Cosine Similarity</a:t>
            </a:r>
            <a:endParaRPr sz="1600" b="1">
              <a:solidFill>
                <a:srgbClr val="595959"/>
              </a:solidFill>
              <a:latin typeface="Century Gothic"/>
              <a:ea typeface="Century Gothic"/>
              <a:cs typeface="Century Gothic"/>
              <a:sym typeface="Century Gothic"/>
            </a:endParaRPr>
          </a:p>
          <a:p>
            <a:pPr marL="457200" lvl="0" indent="-330200" algn="l" rtl="0">
              <a:lnSpc>
                <a:spcPct val="115000"/>
              </a:lnSpc>
              <a:spcBef>
                <a:spcPts val="0"/>
              </a:spcBef>
              <a:spcAft>
                <a:spcPts val="0"/>
              </a:spcAft>
              <a:buClr>
                <a:srgbClr val="595959"/>
              </a:buClr>
              <a:buSzPts val="1600"/>
              <a:buFont typeface="Century Gothic"/>
              <a:buChar char="●"/>
            </a:pPr>
            <a:r>
              <a:rPr lang="en-US" sz="1600" b="1">
                <a:solidFill>
                  <a:srgbClr val="595959"/>
                </a:solidFill>
                <a:latin typeface="Century Gothic"/>
                <a:ea typeface="Century Gothic"/>
                <a:cs typeface="Century Gothic"/>
                <a:sym typeface="Century Gothic"/>
              </a:rPr>
              <a:t>Jaccard Similarity</a:t>
            </a:r>
            <a:endParaRPr sz="1600" b="1">
              <a:solidFill>
                <a:srgbClr val="595959"/>
              </a:solidFill>
              <a:latin typeface="Century Gothic"/>
              <a:ea typeface="Century Gothic"/>
              <a:cs typeface="Century Gothic"/>
              <a:sym typeface="Century Gothic"/>
            </a:endParaRPr>
          </a:p>
          <a:p>
            <a:pPr marL="457200" lvl="0" indent="-330200" algn="l" rtl="0">
              <a:lnSpc>
                <a:spcPct val="115000"/>
              </a:lnSpc>
              <a:spcBef>
                <a:spcPts val="0"/>
              </a:spcBef>
              <a:spcAft>
                <a:spcPts val="0"/>
              </a:spcAft>
              <a:buClr>
                <a:srgbClr val="595959"/>
              </a:buClr>
              <a:buSzPts val="1600"/>
              <a:buFont typeface="Century Gothic"/>
              <a:buChar char="●"/>
            </a:pPr>
            <a:r>
              <a:rPr lang="en-US" sz="1600" b="1">
                <a:solidFill>
                  <a:srgbClr val="595959"/>
                </a:solidFill>
                <a:latin typeface="Century Gothic"/>
                <a:ea typeface="Century Gothic"/>
                <a:cs typeface="Century Gothic"/>
                <a:sym typeface="Century Gothic"/>
              </a:rPr>
              <a:t>Pearson Similarity</a:t>
            </a:r>
            <a:endParaRPr sz="1600" b="1">
              <a:solidFill>
                <a:srgbClr val="595959"/>
              </a:solidFill>
              <a:latin typeface="Century Gothic"/>
              <a:ea typeface="Century Gothic"/>
              <a:cs typeface="Century Gothic"/>
              <a:sym typeface="Century Gothic"/>
            </a:endParaRPr>
          </a:p>
          <a:p>
            <a:pPr marL="457200" lvl="0" indent="-330200" algn="l" rtl="0">
              <a:lnSpc>
                <a:spcPct val="115000"/>
              </a:lnSpc>
              <a:spcBef>
                <a:spcPts val="0"/>
              </a:spcBef>
              <a:spcAft>
                <a:spcPts val="0"/>
              </a:spcAft>
              <a:buClr>
                <a:srgbClr val="595959"/>
              </a:buClr>
              <a:buSzPts val="1600"/>
              <a:buFont typeface="Century Gothic"/>
              <a:buChar char="●"/>
            </a:pPr>
            <a:r>
              <a:rPr lang="en-US" sz="1600" b="1">
                <a:solidFill>
                  <a:srgbClr val="595959"/>
                </a:solidFill>
                <a:latin typeface="Century Gothic"/>
                <a:ea typeface="Century Gothic"/>
                <a:cs typeface="Century Gothic"/>
                <a:sym typeface="Century Gothic"/>
              </a:rPr>
              <a:t>Overlap Similarity</a:t>
            </a:r>
            <a:endParaRPr sz="1600">
              <a:solidFill>
                <a:srgbClr val="595959"/>
              </a:solidFill>
              <a:latin typeface="Century Gothic"/>
              <a:ea typeface="Century Gothic"/>
              <a:cs typeface="Century Gothic"/>
              <a:sym typeface="Century Gothic"/>
            </a:endParaRPr>
          </a:p>
        </p:txBody>
      </p:sp>
      <p:pic>
        <p:nvPicPr>
          <p:cNvPr id="793" name="Google Shape;793;p75"/>
          <p:cNvPicPr preferRelativeResize="0"/>
          <p:nvPr/>
        </p:nvPicPr>
        <p:blipFill rotWithShape="1">
          <a:blip r:embed="rId3">
            <a:alphaModFix/>
          </a:blip>
          <a:srcRect l="5419" t="4270" b="18221"/>
          <a:stretch/>
        </p:blipFill>
        <p:spPr>
          <a:xfrm>
            <a:off x="4719475" y="973375"/>
            <a:ext cx="4135525" cy="329995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76"/>
          <p:cNvSpPr txBox="1">
            <a:spLocks noGrp="1"/>
          </p:cNvSpPr>
          <p:nvPr>
            <p:ph type="body" idx="2"/>
          </p:nvPr>
        </p:nvSpPr>
        <p:spPr>
          <a:xfrm>
            <a:off x="11113" y="41275"/>
            <a:ext cx="7380300" cy="777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None/>
            </a:pPr>
            <a:r>
              <a:rPr lang="en-US"/>
              <a:t>Cosine Similarity</a:t>
            </a:r>
            <a:endParaRPr/>
          </a:p>
        </p:txBody>
      </p:sp>
      <p:sp>
        <p:nvSpPr>
          <p:cNvPr id="800" name="Google Shape;800;p76"/>
          <p:cNvSpPr txBox="1"/>
          <p:nvPr/>
        </p:nvSpPr>
        <p:spPr>
          <a:xfrm>
            <a:off x="146075" y="984525"/>
            <a:ext cx="59031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a:solidFill>
                  <a:srgbClr val="595959"/>
                </a:solidFill>
                <a:latin typeface="Century Gothic"/>
                <a:ea typeface="Century Gothic"/>
                <a:cs typeface="Century Gothic"/>
                <a:sym typeface="Century Gothic"/>
              </a:rPr>
              <a:t>Cosine Similarity is the cosine of the angle between two vectors. A vector is created from the properties of a vertex</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This is commonly used for making recommendations </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1600"/>
              </a:spcAft>
              <a:buNone/>
            </a:pPr>
            <a:r>
              <a:rPr lang="en-US" sz="1600">
                <a:solidFill>
                  <a:srgbClr val="595959"/>
                </a:solidFill>
                <a:latin typeface="Century Gothic"/>
                <a:ea typeface="Century Gothic"/>
                <a:cs typeface="Century Gothic"/>
                <a:sym typeface="Century Gothic"/>
              </a:rPr>
              <a:t>The score is on a scale of -1 to 1 </a:t>
            </a:r>
            <a:endParaRPr sz="1600">
              <a:solidFill>
                <a:srgbClr val="595959"/>
              </a:solidFill>
              <a:latin typeface="Century Gothic"/>
              <a:ea typeface="Century Gothic"/>
              <a:cs typeface="Century Gothic"/>
              <a:sym typeface="Century Gothic"/>
            </a:endParaRPr>
          </a:p>
        </p:txBody>
      </p:sp>
      <p:pic>
        <p:nvPicPr>
          <p:cNvPr id="801" name="Google Shape;801;p76"/>
          <p:cNvPicPr preferRelativeResize="0"/>
          <p:nvPr/>
        </p:nvPicPr>
        <p:blipFill>
          <a:blip r:embed="rId3">
            <a:alphaModFix/>
          </a:blip>
          <a:stretch>
            <a:fillRect/>
          </a:stretch>
        </p:blipFill>
        <p:spPr>
          <a:xfrm>
            <a:off x="7221663" y="1391500"/>
            <a:ext cx="606725" cy="606725"/>
          </a:xfrm>
          <a:prstGeom prst="rect">
            <a:avLst/>
          </a:prstGeom>
          <a:noFill/>
          <a:ln>
            <a:noFill/>
          </a:ln>
        </p:spPr>
      </p:pic>
      <p:pic>
        <p:nvPicPr>
          <p:cNvPr id="802" name="Google Shape;802;p76"/>
          <p:cNvPicPr preferRelativeResize="0"/>
          <p:nvPr/>
        </p:nvPicPr>
        <p:blipFill>
          <a:blip r:embed="rId4">
            <a:alphaModFix/>
          </a:blip>
          <a:stretch>
            <a:fillRect/>
          </a:stretch>
        </p:blipFill>
        <p:spPr>
          <a:xfrm>
            <a:off x="7221675" y="2455125"/>
            <a:ext cx="606725" cy="606725"/>
          </a:xfrm>
          <a:prstGeom prst="rect">
            <a:avLst/>
          </a:prstGeom>
          <a:noFill/>
          <a:ln>
            <a:noFill/>
          </a:ln>
        </p:spPr>
      </p:pic>
      <p:pic>
        <p:nvPicPr>
          <p:cNvPr id="803" name="Google Shape;803;p76"/>
          <p:cNvPicPr preferRelativeResize="0"/>
          <p:nvPr/>
        </p:nvPicPr>
        <p:blipFill rotWithShape="1">
          <a:blip r:embed="rId5">
            <a:alphaModFix/>
          </a:blip>
          <a:srcRect l="14471"/>
          <a:stretch/>
        </p:blipFill>
        <p:spPr>
          <a:xfrm>
            <a:off x="3413900" y="3061850"/>
            <a:ext cx="5572174" cy="1830075"/>
          </a:xfrm>
          <a:prstGeom prst="rect">
            <a:avLst/>
          </a:prstGeom>
          <a:noFill/>
          <a:ln>
            <a:noFill/>
          </a:ln>
        </p:spPr>
      </p:pic>
      <p:pic>
        <p:nvPicPr>
          <p:cNvPr id="804" name="Google Shape;804;p76"/>
          <p:cNvPicPr preferRelativeResize="0"/>
          <p:nvPr/>
        </p:nvPicPr>
        <p:blipFill>
          <a:blip r:embed="rId6">
            <a:alphaModFix/>
          </a:blip>
          <a:stretch>
            <a:fillRect/>
          </a:stretch>
        </p:blipFill>
        <p:spPr>
          <a:xfrm>
            <a:off x="62849" y="3757425"/>
            <a:ext cx="3302725" cy="979825"/>
          </a:xfrm>
          <a:prstGeom prst="rect">
            <a:avLst/>
          </a:prstGeom>
          <a:noFill/>
          <a:ln>
            <a:noFill/>
          </a:ln>
        </p:spPr>
      </p:pic>
      <p:pic>
        <p:nvPicPr>
          <p:cNvPr id="805" name="Google Shape;805;p76"/>
          <p:cNvPicPr preferRelativeResize="0"/>
          <p:nvPr/>
        </p:nvPicPr>
        <p:blipFill>
          <a:blip r:embed="rId7">
            <a:alphaModFix/>
          </a:blip>
          <a:stretch>
            <a:fillRect/>
          </a:stretch>
        </p:blipFill>
        <p:spPr>
          <a:xfrm>
            <a:off x="566625" y="3244250"/>
            <a:ext cx="1924575" cy="3342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77"/>
          <p:cNvSpPr txBox="1">
            <a:spLocks noGrp="1"/>
          </p:cNvSpPr>
          <p:nvPr>
            <p:ph type="body" idx="2"/>
          </p:nvPr>
        </p:nvSpPr>
        <p:spPr>
          <a:xfrm>
            <a:off x="11113" y="41275"/>
            <a:ext cx="7380300" cy="777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None/>
            </a:pPr>
            <a:r>
              <a:rPr lang="en-US"/>
              <a:t>Cosine Similarity</a:t>
            </a:r>
            <a:endParaRPr/>
          </a:p>
        </p:txBody>
      </p:sp>
      <p:sp>
        <p:nvSpPr>
          <p:cNvPr id="812" name="Google Shape;812;p77"/>
          <p:cNvSpPr txBox="1"/>
          <p:nvPr/>
        </p:nvSpPr>
        <p:spPr>
          <a:xfrm>
            <a:off x="146075" y="984525"/>
            <a:ext cx="85941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a:solidFill>
                  <a:srgbClr val="595959"/>
                </a:solidFill>
                <a:latin typeface="Century Gothic"/>
                <a:ea typeface="Century Gothic"/>
                <a:cs typeface="Century Gothic"/>
                <a:sym typeface="Century Gothic"/>
              </a:rPr>
              <a:t>Cosine similarity is most commonly used in high dimensional positive spaces, for example text mining  </a:t>
            </a:r>
            <a:endParaRPr sz="1600">
              <a:solidFill>
                <a:srgbClr val="595959"/>
              </a:solidFill>
              <a:latin typeface="Century Gothic"/>
              <a:ea typeface="Century Gothic"/>
              <a:cs typeface="Century Gothic"/>
              <a:sym typeface="Century Gothic"/>
            </a:endParaRPr>
          </a:p>
          <a:p>
            <a:pPr marL="285750" lvl="0" indent="-285750" algn="l" rtl="0">
              <a:spcBef>
                <a:spcPts val="1600"/>
              </a:spcBef>
              <a:spcAft>
                <a:spcPts val="0"/>
              </a:spcAft>
              <a:buClr>
                <a:srgbClr val="EF7521"/>
              </a:buClr>
              <a:buSzPts val="1800"/>
              <a:buChar char="•"/>
            </a:pPr>
            <a:r>
              <a:rPr lang="en-US" sz="1600">
                <a:solidFill>
                  <a:srgbClr val="595959"/>
                </a:solidFill>
                <a:latin typeface="Century Gothic"/>
                <a:ea typeface="Century Gothic"/>
                <a:cs typeface="Century Gothic"/>
                <a:sym typeface="Century Gothic"/>
              </a:rPr>
              <a:t>Each term that appears is assigned to a dimension where the value is determined by frequency of appearance within a text document  </a:t>
            </a:r>
            <a:endParaRPr sz="1600">
              <a:solidFill>
                <a:srgbClr val="595959"/>
              </a:solidFill>
              <a:latin typeface="Century Gothic"/>
              <a:ea typeface="Century Gothic"/>
              <a:cs typeface="Century Gothic"/>
              <a:sym typeface="Century Gothic"/>
            </a:endParaRPr>
          </a:p>
          <a:p>
            <a:pPr marL="285750" lvl="0" indent="-285750" algn="l" rtl="0">
              <a:spcBef>
                <a:spcPts val="360"/>
              </a:spcBef>
              <a:spcAft>
                <a:spcPts val="0"/>
              </a:spcAft>
              <a:buClr>
                <a:srgbClr val="EF7521"/>
              </a:buClr>
              <a:buSzPts val="1800"/>
              <a:buChar char="•"/>
            </a:pPr>
            <a:r>
              <a:rPr lang="en-US" sz="1600">
                <a:solidFill>
                  <a:srgbClr val="595959"/>
                </a:solidFill>
                <a:latin typeface="Century Gothic"/>
                <a:ea typeface="Century Gothic"/>
                <a:cs typeface="Century Gothic"/>
                <a:sym typeface="Century Gothic"/>
              </a:rPr>
              <a:t>A similar approach can also be used to assign a given property or relationship to dimension, can be weighted or simple binary value if present or not present  </a:t>
            </a:r>
            <a:endParaRPr sz="1600">
              <a:solidFill>
                <a:srgbClr val="595959"/>
              </a:solidFill>
              <a:latin typeface="Century Gothic"/>
              <a:ea typeface="Century Gothic"/>
              <a:cs typeface="Century Gothic"/>
              <a:sym typeface="Century Gothic"/>
            </a:endParaRPr>
          </a:p>
          <a:p>
            <a:pPr marL="0" lvl="0" indent="0" algn="l" rtl="0">
              <a:spcBef>
                <a:spcPts val="360"/>
              </a:spcBef>
              <a:spcAft>
                <a:spcPts val="0"/>
              </a:spcAft>
              <a:buNone/>
            </a:pPr>
            <a:endParaRPr sz="1600">
              <a:solidFill>
                <a:srgbClr val="595959"/>
              </a:solidFill>
              <a:latin typeface="Century Gothic"/>
              <a:ea typeface="Century Gothic"/>
              <a:cs typeface="Century Gothic"/>
              <a:sym typeface="Century Gothic"/>
            </a:endParaRPr>
          </a:p>
          <a:p>
            <a:pPr marL="0" lvl="0" indent="0" algn="l" rtl="0">
              <a:spcBef>
                <a:spcPts val="360"/>
              </a:spcBef>
              <a:spcAft>
                <a:spcPts val="0"/>
              </a:spcAft>
              <a:buNone/>
            </a:pPr>
            <a:r>
              <a:rPr lang="en-US" sz="1600">
                <a:solidFill>
                  <a:srgbClr val="595959"/>
                </a:solidFill>
                <a:latin typeface="Century Gothic"/>
                <a:ea typeface="Century Gothic"/>
                <a:cs typeface="Century Gothic"/>
                <a:sym typeface="Century Gothic"/>
              </a:rPr>
              <a:t>One advantage is that cosine similarity is not very complex to implement.</a:t>
            </a:r>
            <a:endParaRPr sz="1600">
              <a:solidFill>
                <a:srgbClr val="595959"/>
              </a:solidFill>
              <a:latin typeface="Century Gothic"/>
              <a:ea typeface="Century Gothic"/>
              <a:cs typeface="Century Gothic"/>
              <a:sym typeface="Century Gothic"/>
            </a:endParaRPr>
          </a:p>
          <a:p>
            <a:pPr marL="0" lvl="0" indent="0" algn="l" rtl="0">
              <a:spcBef>
                <a:spcPts val="360"/>
              </a:spcBef>
              <a:spcAft>
                <a:spcPts val="0"/>
              </a:spcAft>
              <a:buNone/>
            </a:pPr>
            <a:endParaRPr sz="1600">
              <a:solidFill>
                <a:srgbClr val="595959"/>
              </a:solidFill>
              <a:latin typeface="Century Gothic"/>
              <a:ea typeface="Century Gothic"/>
              <a:cs typeface="Century Gothic"/>
              <a:sym typeface="Century Gothic"/>
            </a:endParaRPr>
          </a:p>
          <a:p>
            <a:pPr marL="285750" lvl="0" indent="-285750" algn="l" rtl="0">
              <a:spcBef>
                <a:spcPts val="360"/>
              </a:spcBef>
              <a:spcAft>
                <a:spcPts val="0"/>
              </a:spcAft>
              <a:buClr>
                <a:srgbClr val="EF7521"/>
              </a:buClr>
              <a:buSzPts val="1800"/>
              <a:buChar char="•"/>
            </a:pPr>
            <a:r>
              <a:rPr lang="en-US" sz="1600">
                <a:solidFill>
                  <a:srgbClr val="595959"/>
                </a:solidFill>
                <a:latin typeface="Century Gothic"/>
                <a:ea typeface="Century Gothic"/>
                <a:cs typeface="Century Gothic"/>
                <a:sym typeface="Century Gothic"/>
              </a:rPr>
              <a:t>Works well for sparse vectors as only the non-zero dimensions need to be considered</a:t>
            </a:r>
            <a:endParaRPr sz="1600">
              <a:solidFill>
                <a:srgbClr val="595959"/>
              </a:solidFill>
              <a:latin typeface="Century Gothic"/>
              <a:ea typeface="Century Gothic"/>
              <a:cs typeface="Century Gothic"/>
              <a:sym typeface="Century Gothic"/>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78"/>
          <p:cNvSpPr txBox="1">
            <a:spLocks noGrp="1"/>
          </p:cNvSpPr>
          <p:nvPr>
            <p:ph type="body" idx="2"/>
          </p:nvPr>
        </p:nvSpPr>
        <p:spPr>
          <a:xfrm>
            <a:off x="11113" y="41275"/>
            <a:ext cx="7380300" cy="777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None/>
            </a:pPr>
            <a:r>
              <a:rPr lang="en-US"/>
              <a:t>Cosine Similarity</a:t>
            </a:r>
            <a:endParaRPr/>
          </a:p>
        </p:txBody>
      </p:sp>
      <p:sp>
        <p:nvSpPr>
          <p:cNvPr id="819" name="Google Shape;819;p78"/>
          <p:cNvSpPr txBox="1"/>
          <p:nvPr/>
        </p:nvSpPr>
        <p:spPr>
          <a:xfrm>
            <a:off x="146075" y="984525"/>
            <a:ext cx="5229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a:solidFill>
                  <a:srgbClr val="595959"/>
                </a:solidFill>
                <a:latin typeface="Century Gothic"/>
                <a:ea typeface="Century Gothic"/>
                <a:cs typeface="Century Gothic"/>
                <a:sym typeface="Century Gothic"/>
              </a:rPr>
              <a:t>The formula for calculating the similarity of two vectors:</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endParaRPr sz="1600">
              <a:solidFill>
                <a:srgbClr val="595959"/>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US" sz="1600">
                <a:solidFill>
                  <a:srgbClr val="595959"/>
                </a:solidFill>
                <a:latin typeface="Century Gothic"/>
                <a:ea typeface="Century Gothic"/>
                <a:cs typeface="Century Gothic"/>
                <a:sym typeface="Century Gothic"/>
              </a:rPr>
              <a:t>A * B = the dot product of vector A and B</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US" sz="1600">
                <a:solidFill>
                  <a:srgbClr val="595959"/>
                </a:solidFill>
                <a:latin typeface="Century Gothic"/>
                <a:ea typeface="Century Gothic"/>
                <a:cs typeface="Century Gothic"/>
                <a:sym typeface="Century Gothic"/>
              </a:rPr>
              <a:t>‖A‖ = the magnitude of vector A</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sz="1600">
              <a:solidFill>
                <a:srgbClr val="595959"/>
              </a:solidFill>
              <a:latin typeface="Century Gothic"/>
              <a:ea typeface="Century Gothic"/>
              <a:cs typeface="Century Gothic"/>
              <a:sym typeface="Century Gothic"/>
            </a:endParaRPr>
          </a:p>
          <a:p>
            <a:pPr marL="0" lvl="0" indent="0" algn="l" rtl="0">
              <a:lnSpc>
                <a:spcPct val="115000"/>
              </a:lnSpc>
              <a:spcBef>
                <a:spcPts val="0"/>
              </a:spcBef>
              <a:spcAft>
                <a:spcPts val="1600"/>
              </a:spcAft>
              <a:buNone/>
            </a:pPr>
            <a:r>
              <a:rPr lang="en-US" sz="1600">
                <a:solidFill>
                  <a:srgbClr val="595959"/>
                </a:solidFill>
                <a:latin typeface="Century Gothic"/>
                <a:ea typeface="Century Gothic"/>
                <a:cs typeface="Century Gothic"/>
                <a:sym typeface="Century Gothic"/>
              </a:rPr>
              <a:t>In this graph, the severity of an allergy is used to provide values for the attributes</a:t>
            </a:r>
            <a:endParaRPr sz="1600">
              <a:solidFill>
                <a:srgbClr val="595959"/>
              </a:solidFill>
              <a:latin typeface="Century Gothic"/>
              <a:ea typeface="Century Gothic"/>
              <a:cs typeface="Century Gothic"/>
              <a:sym typeface="Century Gothic"/>
            </a:endParaRPr>
          </a:p>
        </p:txBody>
      </p:sp>
      <p:pic>
        <p:nvPicPr>
          <p:cNvPr id="820" name="Google Shape;820;p78"/>
          <p:cNvPicPr preferRelativeResize="0"/>
          <p:nvPr/>
        </p:nvPicPr>
        <p:blipFill rotWithShape="1">
          <a:blip r:embed="rId3">
            <a:alphaModFix/>
          </a:blip>
          <a:srcRect/>
          <a:stretch/>
        </p:blipFill>
        <p:spPr>
          <a:xfrm>
            <a:off x="235375" y="1406100"/>
            <a:ext cx="4446976" cy="1156200"/>
          </a:xfrm>
          <a:prstGeom prst="rect">
            <a:avLst/>
          </a:prstGeom>
          <a:noFill/>
          <a:ln>
            <a:noFill/>
          </a:ln>
        </p:spPr>
      </p:pic>
      <p:pic>
        <p:nvPicPr>
          <p:cNvPr id="821" name="Google Shape;821;p78"/>
          <p:cNvPicPr preferRelativeResize="0"/>
          <p:nvPr/>
        </p:nvPicPr>
        <p:blipFill>
          <a:blip r:embed="rId4">
            <a:alphaModFix/>
          </a:blip>
          <a:stretch>
            <a:fillRect/>
          </a:stretch>
        </p:blipFill>
        <p:spPr>
          <a:xfrm>
            <a:off x="5375675" y="1524250"/>
            <a:ext cx="3463526" cy="2876682"/>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79"/>
          <p:cNvSpPr txBox="1">
            <a:spLocks noGrp="1"/>
          </p:cNvSpPr>
          <p:nvPr>
            <p:ph type="body" idx="2"/>
          </p:nvPr>
        </p:nvSpPr>
        <p:spPr>
          <a:xfrm>
            <a:off x="11113" y="41275"/>
            <a:ext cx="7380300" cy="777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None/>
            </a:pPr>
            <a:r>
              <a:rPr lang="en-US"/>
              <a:t>Cosine Similarity Example</a:t>
            </a:r>
            <a:endParaRPr/>
          </a:p>
        </p:txBody>
      </p:sp>
      <p:sp>
        <p:nvSpPr>
          <p:cNvPr id="828" name="Google Shape;828;p79"/>
          <p:cNvSpPr txBox="1"/>
          <p:nvPr/>
        </p:nvSpPr>
        <p:spPr>
          <a:xfrm>
            <a:off x="146075" y="984525"/>
            <a:ext cx="5034000" cy="397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a:solidFill>
                  <a:srgbClr val="595959"/>
                </a:solidFill>
                <a:latin typeface="Century Gothic"/>
                <a:ea typeface="Century Gothic"/>
                <a:cs typeface="Century Gothic"/>
                <a:sym typeface="Century Gothic"/>
              </a:rPr>
              <a:t>How similar are Jane and Stan when it comes to shared allergy severity?</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Let A = Stan = { Pollen Allergy: 4, Egg Allergy: 2}</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Let B = Jane = {Pollen Allergy: 4, Egg Allergy: 6}   </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||A|| = sqrt( 4</a:t>
            </a:r>
            <a:r>
              <a:rPr lang="en-US" sz="1600" baseline="30000">
                <a:solidFill>
                  <a:srgbClr val="595959"/>
                </a:solidFill>
                <a:latin typeface="Century Gothic"/>
                <a:ea typeface="Century Gothic"/>
                <a:cs typeface="Century Gothic"/>
                <a:sym typeface="Century Gothic"/>
              </a:rPr>
              <a:t>2</a:t>
            </a:r>
            <a:r>
              <a:rPr lang="en-US" sz="1600">
                <a:solidFill>
                  <a:srgbClr val="595959"/>
                </a:solidFill>
                <a:latin typeface="Century Gothic"/>
                <a:ea typeface="Century Gothic"/>
                <a:cs typeface="Century Gothic"/>
                <a:sym typeface="Century Gothic"/>
              </a:rPr>
              <a:t> + 2</a:t>
            </a:r>
            <a:r>
              <a:rPr lang="en-US" sz="1600" baseline="30000">
                <a:solidFill>
                  <a:srgbClr val="595959"/>
                </a:solidFill>
                <a:latin typeface="Century Gothic"/>
                <a:ea typeface="Century Gothic"/>
                <a:cs typeface="Century Gothic"/>
                <a:sym typeface="Century Gothic"/>
              </a:rPr>
              <a:t>2</a:t>
            </a:r>
            <a:r>
              <a:rPr lang="en-US" sz="1600">
                <a:solidFill>
                  <a:srgbClr val="595959"/>
                </a:solidFill>
                <a:latin typeface="Century Gothic"/>
                <a:ea typeface="Century Gothic"/>
                <a:cs typeface="Century Gothic"/>
                <a:sym typeface="Century Gothic"/>
              </a:rPr>
              <a:t>) ~ 4.4721</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||B|| = sqrt( 4</a:t>
            </a:r>
            <a:r>
              <a:rPr lang="en-US" sz="1600" baseline="30000">
                <a:solidFill>
                  <a:srgbClr val="595959"/>
                </a:solidFill>
                <a:latin typeface="Century Gothic"/>
                <a:ea typeface="Century Gothic"/>
                <a:cs typeface="Century Gothic"/>
                <a:sym typeface="Century Gothic"/>
              </a:rPr>
              <a:t>2</a:t>
            </a:r>
            <a:r>
              <a:rPr lang="en-US" sz="1600">
                <a:solidFill>
                  <a:srgbClr val="595959"/>
                </a:solidFill>
                <a:latin typeface="Century Gothic"/>
                <a:ea typeface="Century Gothic"/>
                <a:cs typeface="Century Gothic"/>
                <a:sym typeface="Century Gothic"/>
              </a:rPr>
              <a:t> + 6</a:t>
            </a:r>
            <a:r>
              <a:rPr lang="en-US" sz="1600" baseline="30000">
                <a:solidFill>
                  <a:srgbClr val="595959"/>
                </a:solidFill>
                <a:latin typeface="Century Gothic"/>
                <a:ea typeface="Century Gothic"/>
                <a:cs typeface="Century Gothic"/>
                <a:sym typeface="Century Gothic"/>
              </a:rPr>
              <a:t>2</a:t>
            </a:r>
            <a:r>
              <a:rPr lang="en-US" sz="1600">
                <a:solidFill>
                  <a:srgbClr val="595959"/>
                </a:solidFill>
                <a:latin typeface="Century Gothic"/>
                <a:ea typeface="Century Gothic"/>
                <a:cs typeface="Century Gothic"/>
                <a:sym typeface="Century Gothic"/>
              </a:rPr>
              <a:t>) ~ 7.2111</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A· B = 4*4 + 2 * 6 = 28</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Similarity(A,B) = cos(θ) = A· B / (||A||||B||) = </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1600"/>
              </a:spcAft>
              <a:buNone/>
            </a:pPr>
            <a:r>
              <a:rPr lang="en-US" sz="1600">
                <a:solidFill>
                  <a:srgbClr val="595959"/>
                </a:solidFill>
                <a:latin typeface="Century Gothic"/>
                <a:ea typeface="Century Gothic"/>
                <a:cs typeface="Century Gothic"/>
                <a:sym typeface="Century Gothic"/>
              </a:rPr>
              <a:t>28 / (4.4721 * 7.2111) = 0.86825</a:t>
            </a:r>
            <a:endParaRPr sz="1600">
              <a:solidFill>
                <a:srgbClr val="595959"/>
              </a:solidFill>
              <a:latin typeface="Century Gothic"/>
              <a:ea typeface="Century Gothic"/>
              <a:cs typeface="Century Gothic"/>
              <a:sym typeface="Century Gothic"/>
            </a:endParaRPr>
          </a:p>
        </p:txBody>
      </p:sp>
      <p:pic>
        <p:nvPicPr>
          <p:cNvPr id="829" name="Google Shape;829;p79"/>
          <p:cNvPicPr preferRelativeResize="0"/>
          <p:nvPr/>
        </p:nvPicPr>
        <p:blipFill>
          <a:blip r:embed="rId3">
            <a:alphaModFix/>
          </a:blip>
          <a:stretch>
            <a:fillRect/>
          </a:stretch>
        </p:blipFill>
        <p:spPr>
          <a:xfrm>
            <a:off x="5180075" y="1592075"/>
            <a:ext cx="3463526" cy="2876682"/>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80"/>
          <p:cNvSpPr txBox="1">
            <a:spLocks noGrp="1"/>
          </p:cNvSpPr>
          <p:nvPr>
            <p:ph type="body" idx="2"/>
          </p:nvPr>
        </p:nvSpPr>
        <p:spPr>
          <a:xfrm>
            <a:off x="11113" y="41275"/>
            <a:ext cx="7380300" cy="777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None/>
            </a:pPr>
            <a:r>
              <a:rPr lang="en-US"/>
              <a:t>Pearson Similarity</a:t>
            </a:r>
            <a:endParaRPr/>
          </a:p>
        </p:txBody>
      </p:sp>
      <p:sp>
        <p:nvSpPr>
          <p:cNvPr id="836" name="Google Shape;836;p80"/>
          <p:cNvSpPr txBox="1"/>
          <p:nvPr/>
        </p:nvSpPr>
        <p:spPr>
          <a:xfrm>
            <a:off x="146075" y="984525"/>
            <a:ext cx="59031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a:solidFill>
                  <a:srgbClr val="595959"/>
                </a:solidFill>
                <a:latin typeface="Century Gothic"/>
                <a:ea typeface="Century Gothic"/>
                <a:cs typeface="Century Gothic"/>
                <a:sym typeface="Century Gothic"/>
              </a:rPr>
              <a:t>Measures the similarity using the linear correlation of two vectors by calculating the covariance divided by the product of their standard deviations</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The scores range from -1 to 1 where 1 is identical and -1 is completely opposite</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1600"/>
              </a:spcAft>
              <a:buNone/>
            </a:pPr>
            <a:endParaRPr sz="1600">
              <a:solidFill>
                <a:srgbClr val="595959"/>
              </a:solidFill>
              <a:latin typeface="Century Gothic"/>
              <a:ea typeface="Century Gothic"/>
              <a:cs typeface="Century Gothic"/>
              <a:sym typeface="Century Gothic"/>
            </a:endParaRPr>
          </a:p>
        </p:txBody>
      </p:sp>
      <p:pic>
        <p:nvPicPr>
          <p:cNvPr id="837" name="Google Shape;837;p80"/>
          <p:cNvPicPr preferRelativeResize="0"/>
          <p:nvPr/>
        </p:nvPicPr>
        <p:blipFill>
          <a:blip r:embed="rId3">
            <a:alphaModFix/>
          </a:blip>
          <a:stretch>
            <a:fillRect/>
          </a:stretch>
        </p:blipFill>
        <p:spPr>
          <a:xfrm>
            <a:off x="7221675" y="2455125"/>
            <a:ext cx="606725" cy="606725"/>
          </a:xfrm>
          <a:prstGeom prst="rect">
            <a:avLst/>
          </a:prstGeom>
          <a:noFill/>
          <a:ln>
            <a:noFill/>
          </a:ln>
        </p:spPr>
      </p:pic>
      <p:pic>
        <p:nvPicPr>
          <p:cNvPr id="838" name="Google Shape;838;p80"/>
          <p:cNvPicPr preferRelativeResize="0"/>
          <p:nvPr/>
        </p:nvPicPr>
        <p:blipFill rotWithShape="1">
          <a:blip r:embed="rId4">
            <a:alphaModFix/>
          </a:blip>
          <a:srcRect/>
          <a:stretch/>
        </p:blipFill>
        <p:spPr>
          <a:xfrm>
            <a:off x="261925" y="2100275"/>
            <a:ext cx="6286060" cy="777900"/>
          </a:xfrm>
          <a:prstGeom prst="rect">
            <a:avLst/>
          </a:prstGeom>
          <a:noFill/>
          <a:ln>
            <a:noFill/>
          </a:ln>
        </p:spPr>
      </p:pic>
      <p:sp>
        <p:nvSpPr>
          <p:cNvPr id="839" name="Google Shape;839;p80"/>
          <p:cNvSpPr txBox="1"/>
          <p:nvPr/>
        </p:nvSpPr>
        <p:spPr>
          <a:xfrm>
            <a:off x="6371375" y="3923275"/>
            <a:ext cx="2388000" cy="42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cov(A, B) - Covariance</a:t>
            </a:r>
            <a:endParaRPr/>
          </a:p>
        </p:txBody>
      </p:sp>
      <p:sp>
        <p:nvSpPr>
          <p:cNvPr id="840" name="Google Shape;840;p80"/>
          <p:cNvSpPr txBox="1"/>
          <p:nvPr/>
        </p:nvSpPr>
        <p:spPr>
          <a:xfrm>
            <a:off x="6356875" y="4392175"/>
            <a:ext cx="23154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σ - Standard Deviation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8"/>
          <p:cNvSpPr txBox="1">
            <a:spLocks noGrp="1"/>
          </p:cNvSpPr>
          <p:nvPr>
            <p:ph type="body" idx="1"/>
          </p:nvPr>
        </p:nvSpPr>
        <p:spPr>
          <a:xfrm>
            <a:off x="457200" y="1200150"/>
            <a:ext cx="8229600" cy="3619500"/>
          </a:xfrm>
          <a:prstGeom prst="rect">
            <a:avLst/>
          </a:prstGeom>
          <a:noFill/>
          <a:ln>
            <a:noFill/>
          </a:ln>
        </p:spPr>
        <p:txBody>
          <a:bodyPr spcFirstLastPara="1" wrap="square" lIns="91425" tIns="45700" rIns="91425" bIns="45700" anchor="t" anchorCtr="0">
            <a:noAutofit/>
          </a:bodyPr>
          <a:lstStyle/>
          <a:p>
            <a:pPr marL="285750" lvl="0" indent="-285750" algn="l" rtl="0">
              <a:spcBef>
                <a:spcPts val="360"/>
              </a:spcBef>
              <a:spcAft>
                <a:spcPts val="0"/>
              </a:spcAft>
              <a:buClr>
                <a:srgbClr val="EF7521"/>
              </a:buClr>
              <a:buSzPts val="1800"/>
              <a:buFont typeface="Century Gothic"/>
              <a:buChar char="•"/>
            </a:pPr>
            <a:r>
              <a:rPr lang="en-US">
                <a:solidFill>
                  <a:srgbClr val="595959"/>
                </a:solidFill>
              </a:rPr>
              <a:t>Set - A collection of objects, such that every object is unique</a:t>
            </a:r>
            <a:endParaRPr>
              <a:solidFill>
                <a:srgbClr val="595959"/>
              </a:solidFill>
            </a:endParaRPr>
          </a:p>
          <a:p>
            <a:pPr marL="0" lvl="0" indent="0" algn="l" rtl="0">
              <a:spcBef>
                <a:spcPts val="360"/>
              </a:spcBef>
              <a:spcAft>
                <a:spcPts val="0"/>
              </a:spcAft>
              <a:buNone/>
            </a:pPr>
            <a:endParaRPr>
              <a:solidFill>
                <a:srgbClr val="595959"/>
              </a:solidFill>
            </a:endParaRPr>
          </a:p>
          <a:p>
            <a:pPr marL="285750" lvl="0" indent="-285750" algn="l" rtl="0">
              <a:spcBef>
                <a:spcPts val="360"/>
              </a:spcBef>
              <a:spcAft>
                <a:spcPts val="0"/>
              </a:spcAft>
              <a:buClr>
                <a:srgbClr val="EF7521"/>
              </a:buClr>
              <a:buSzPts val="1800"/>
              <a:buFont typeface="Century Gothic"/>
              <a:buChar char="•"/>
            </a:pPr>
            <a:r>
              <a:rPr lang="en-US">
                <a:solidFill>
                  <a:srgbClr val="595959"/>
                </a:solidFill>
              </a:rPr>
              <a:t>List - An ordered collection of objects</a:t>
            </a:r>
            <a:endParaRPr>
              <a:solidFill>
                <a:srgbClr val="595959"/>
              </a:solidFill>
            </a:endParaRPr>
          </a:p>
          <a:p>
            <a:pPr marL="742950" lvl="1" indent="-222250" algn="l" rtl="0">
              <a:spcBef>
                <a:spcPts val="360"/>
              </a:spcBef>
              <a:spcAft>
                <a:spcPts val="0"/>
              </a:spcAft>
              <a:buClr>
                <a:srgbClr val="EF7521"/>
              </a:buClr>
              <a:buSzPts val="1800"/>
              <a:buFont typeface="Century Gothic"/>
              <a:buChar char="–"/>
            </a:pPr>
            <a:r>
              <a:rPr lang="en-US" sz="1800">
                <a:solidFill>
                  <a:srgbClr val="595959"/>
                </a:solidFill>
                <a:latin typeface="Century Gothic"/>
                <a:ea typeface="Century Gothic"/>
                <a:cs typeface="Century Gothic"/>
                <a:sym typeface="Century Gothic"/>
              </a:rPr>
              <a:t>Duplication is allowed as opposed to a set</a:t>
            </a:r>
            <a:endParaRPr sz="1800">
              <a:solidFill>
                <a:srgbClr val="595959"/>
              </a:solidFill>
              <a:latin typeface="Century Gothic"/>
              <a:ea typeface="Century Gothic"/>
              <a:cs typeface="Century Gothic"/>
              <a:sym typeface="Century Gothic"/>
            </a:endParaRPr>
          </a:p>
          <a:p>
            <a:pPr marL="0" lvl="0" indent="0" algn="l" rtl="0">
              <a:spcBef>
                <a:spcPts val="360"/>
              </a:spcBef>
              <a:spcAft>
                <a:spcPts val="0"/>
              </a:spcAft>
              <a:buNone/>
            </a:pPr>
            <a:endParaRPr>
              <a:solidFill>
                <a:srgbClr val="595959"/>
              </a:solidFill>
            </a:endParaRPr>
          </a:p>
          <a:p>
            <a:pPr marL="285750" lvl="0" indent="-285750" algn="l" rtl="0">
              <a:spcBef>
                <a:spcPts val="360"/>
              </a:spcBef>
              <a:spcAft>
                <a:spcPts val="0"/>
              </a:spcAft>
              <a:buClr>
                <a:srgbClr val="EF7521"/>
              </a:buClr>
              <a:buSzPts val="1800"/>
              <a:buFont typeface="Century Gothic"/>
              <a:buChar char="•"/>
            </a:pPr>
            <a:r>
              <a:rPr lang="en-US">
                <a:solidFill>
                  <a:srgbClr val="595959"/>
                </a:solidFill>
              </a:rPr>
              <a:t>Heuristic - Technique designed to solve a problem more quickly and efficiently by sacrificing optimality, completeness, accuracy or precision</a:t>
            </a:r>
            <a:endParaRPr>
              <a:solidFill>
                <a:srgbClr val="595959"/>
              </a:solidFill>
            </a:endParaRPr>
          </a:p>
          <a:p>
            <a:pPr marL="742950" lvl="1" indent="-222250" algn="l" rtl="0">
              <a:spcBef>
                <a:spcPts val="360"/>
              </a:spcBef>
              <a:spcAft>
                <a:spcPts val="0"/>
              </a:spcAft>
              <a:buClr>
                <a:srgbClr val="EF7521"/>
              </a:buClr>
              <a:buSzPts val="1800"/>
              <a:buFont typeface="Century Gothic"/>
              <a:buChar char="–"/>
            </a:pPr>
            <a:r>
              <a:rPr lang="en-US" sz="1800">
                <a:solidFill>
                  <a:srgbClr val="595959"/>
                </a:solidFill>
                <a:latin typeface="Century Gothic"/>
                <a:ea typeface="Century Gothic"/>
                <a:cs typeface="Century Gothic"/>
                <a:sym typeface="Century Gothic"/>
              </a:rPr>
              <a:t>Greedy algorithms for example employ the heuristic of making the locally optimal choice at each stage presuming it will lead to the global optimum</a:t>
            </a:r>
            <a:endParaRPr sz="1800">
              <a:solidFill>
                <a:srgbClr val="595959"/>
              </a:solidFill>
              <a:latin typeface="Century Gothic"/>
              <a:ea typeface="Century Gothic"/>
              <a:cs typeface="Century Gothic"/>
              <a:sym typeface="Century Gothic"/>
            </a:endParaRPr>
          </a:p>
        </p:txBody>
      </p:sp>
      <p:sp>
        <p:nvSpPr>
          <p:cNvPr id="102" name="Google Shape;102;p18"/>
          <p:cNvSpPr txBox="1">
            <a:spLocks noGrp="1"/>
          </p:cNvSpPr>
          <p:nvPr>
            <p:ph type="body" idx="2"/>
          </p:nvPr>
        </p:nvSpPr>
        <p:spPr>
          <a:xfrm>
            <a:off x="11113" y="41275"/>
            <a:ext cx="7380287" cy="777875"/>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EF7521"/>
              </a:buClr>
              <a:buSzPts val="2400"/>
              <a:buNone/>
            </a:pPr>
            <a:r>
              <a:rPr lang="en-US"/>
              <a:t>Algorithm Terminology</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81"/>
          <p:cNvSpPr txBox="1">
            <a:spLocks noGrp="1"/>
          </p:cNvSpPr>
          <p:nvPr>
            <p:ph type="body" idx="2"/>
          </p:nvPr>
        </p:nvSpPr>
        <p:spPr>
          <a:xfrm>
            <a:off x="11113" y="41275"/>
            <a:ext cx="7380300" cy="777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None/>
            </a:pPr>
            <a:r>
              <a:rPr lang="en-US"/>
              <a:t>Pearson Similarity</a:t>
            </a:r>
            <a:endParaRPr/>
          </a:p>
        </p:txBody>
      </p:sp>
      <p:sp>
        <p:nvSpPr>
          <p:cNvPr id="847" name="Google Shape;847;p81"/>
          <p:cNvSpPr txBox="1"/>
          <p:nvPr/>
        </p:nvSpPr>
        <p:spPr>
          <a:xfrm>
            <a:off x="146075" y="984525"/>
            <a:ext cx="59031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Pearson Similarity is essentially the cosine similarity between two centered vectors, because it is invariant to shifts</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This can be especially useful for finding correlations among numerical values. For example, two attributes ‘age’ and ‘salary’ would likely have a strong positive correlation as they both grow together</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1600"/>
              </a:spcAft>
              <a:buNone/>
            </a:pPr>
            <a:endParaRPr sz="1600">
              <a:solidFill>
                <a:srgbClr val="595959"/>
              </a:solidFill>
              <a:latin typeface="Century Gothic"/>
              <a:ea typeface="Century Gothic"/>
              <a:cs typeface="Century Gothic"/>
              <a:sym typeface="Century Gothic"/>
            </a:endParaRPr>
          </a:p>
        </p:txBody>
      </p:sp>
      <p:cxnSp>
        <p:nvCxnSpPr>
          <p:cNvPr id="848" name="Google Shape;848;p81"/>
          <p:cNvCxnSpPr/>
          <p:nvPr/>
        </p:nvCxnSpPr>
        <p:spPr>
          <a:xfrm>
            <a:off x="6536525" y="3804050"/>
            <a:ext cx="1821600" cy="0"/>
          </a:xfrm>
          <a:prstGeom prst="straightConnector1">
            <a:avLst/>
          </a:prstGeom>
          <a:noFill/>
          <a:ln w="28575" cap="flat" cmpd="sng">
            <a:solidFill>
              <a:schemeClr val="dk2"/>
            </a:solidFill>
            <a:prstDash val="solid"/>
            <a:round/>
            <a:headEnd type="none" w="med" len="med"/>
            <a:tailEnd type="none" w="med" len="med"/>
          </a:ln>
        </p:spPr>
      </p:cxnSp>
      <p:cxnSp>
        <p:nvCxnSpPr>
          <p:cNvPr id="849" name="Google Shape;849;p81"/>
          <p:cNvCxnSpPr/>
          <p:nvPr/>
        </p:nvCxnSpPr>
        <p:spPr>
          <a:xfrm>
            <a:off x="6536525" y="1960550"/>
            <a:ext cx="0" cy="1843500"/>
          </a:xfrm>
          <a:prstGeom prst="straightConnector1">
            <a:avLst/>
          </a:prstGeom>
          <a:noFill/>
          <a:ln w="28575" cap="flat" cmpd="sng">
            <a:solidFill>
              <a:schemeClr val="dk2"/>
            </a:solidFill>
            <a:prstDash val="solid"/>
            <a:round/>
            <a:headEnd type="none" w="med" len="med"/>
            <a:tailEnd type="none" w="med" len="med"/>
          </a:ln>
        </p:spPr>
      </p:cxnSp>
      <p:cxnSp>
        <p:nvCxnSpPr>
          <p:cNvPr id="850" name="Google Shape;850;p81"/>
          <p:cNvCxnSpPr/>
          <p:nvPr/>
        </p:nvCxnSpPr>
        <p:spPr>
          <a:xfrm rot="10800000" flipH="1">
            <a:off x="6536525" y="2571750"/>
            <a:ext cx="1232400" cy="1250100"/>
          </a:xfrm>
          <a:prstGeom prst="straightConnector1">
            <a:avLst/>
          </a:prstGeom>
          <a:noFill/>
          <a:ln w="28575" cap="flat" cmpd="sng">
            <a:solidFill>
              <a:srgbClr val="EF7521"/>
            </a:solidFill>
            <a:prstDash val="solid"/>
            <a:round/>
            <a:headEnd type="none" w="med" len="med"/>
            <a:tailEnd type="triangle" w="med" len="med"/>
          </a:ln>
        </p:spPr>
      </p:cxnSp>
      <p:sp>
        <p:nvSpPr>
          <p:cNvPr id="851" name="Google Shape;851;p81"/>
          <p:cNvSpPr txBox="1"/>
          <p:nvPr/>
        </p:nvSpPr>
        <p:spPr>
          <a:xfrm>
            <a:off x="7090175" y="3893350"/>
            <a:ext cx="714300" cy="2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entury Gothic"/>
                <a:ea typeface="Century Gothic"/>
                <a:cs typeface="Century Gothic"/>
                <a:sym typeface="Century Gothic"/>
              </a:rPr>
              <a:t>Salary</a:t>
            </a:r>
            <a:endParaRPr>
              <a:latin typeface="Century Gothic"/>
              <a:ea typeface="Century Gothic"/>
              <a:cs typeface="Century Gothic"/>
              <a:sym typeface="Century Gothic"/>
            </a:endParaRPr>
          </a:p>
        </p:txBody>
      </p:sp>
      <p:sp>
        <p:nvSpPr>
          <p:cNvPr id="852" name="Google Shape;852;p81"/>
          <p:cNvSpPr txBox="1"/>
          <p:nvPr/>
        </p:nvSpPr>
        <p:spPr>
          <a:xfrm>
            <a:off x="5947025" y="2739350"/>
            <a:ext cx="589500" cy="2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entury Gothic"/>
                <a:ea typeface="Century Gothic"/>
                <a:cs typeface="Century Gothic"/>
                <a:sym typeface="Century Gothic"/>
              </a:rPr>
              <a:t>Age</a:t>
            </a:r>
            <a:endParaRPr>
              <a:latin typeface="Century Gothic"/>
              <a:ea typeface="Century Gothic"/>
              <a:cs typeface="Century Gothic"/>
              <a:sym typeface="Century Gothic"/>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82"/>
          <p:cNvSpPr txBox="1">
            <a:spLocks noGrp="1"/>
          </p:cNvSpPr>
          <p:nvPr>
            <p:ph type="body" idx="2"/>
          </p:nvPr>
        </p:nvSpPr>
        <p:spPr>
          <a:xfrm>
            <a:off x="11113" y="41275"/>
            <a:ext cx="7380300" cy="777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None/>
            </a:pPr>
            <a:r>
              <a:rPr lang="en-US"/>
              <a:t>Jaccard Similarity</a:t>
            </a:r>
            <a:endParaRPr/>
          </a:p>
        </p:txBody>
      </p:sp>
      <p:sp>
        <p:nvSpPr>
          <p:cNvPr id="859" name="Google Shape;859;p82"/>
          <p:cNvSpPr txBox="1"/>
          <p:nvPr/>
        </p:nvSpPr>
        <p:spPr>
          <a:xfrm>
            <a:off x="146075" y="984525"/>
            <a:ext cx="59031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a:solidFill>
                  <a:srgbClr val="595959"/>
                </a:solidFill>
                <a:latin typeface="Century Gothic"/>
                <a:ea typeface="Century Gothic"/>
                <a:cs typeface="Century Gothic"/>
                <a:sym typeface="Century Gothic"/>
              </a:rPr>
              <a:t>Measures the similarity or relative overlap between two sets of data by dividing the size of the intersection by the size of the union</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endParaRPr sz="1600">
              <a:solidFill>
                <a:srgbClr val="595959"/>
              </a:solidFill>
              <a:latin typeface="Century Gothic"/>
              <a:ea typeface="Century Gothic"/>
              <a:cs typeface="Century Gothic"/>
              <a:sym typeface="Century Gothic"/>
            </a:endParaRPr>
          </a:p>
          <a:p>
            <a:pPr marL="457200" lvl="0" indent="0" algn="l" rtl="0">
              <a:lnSpc>
                <a:spcPct val="115000"/>
              </a:lnSpc>
              <a:spcBef>
                <a:spcPts val="1600"/>
              </a:spcBef>
              <a:spcAft>
                <a:spcPts val="0"/>
              </a:spcAft>
              <a:buNone/>
            </a:pPr>
            <a:endParaRPr sz="1600">
              <a:solidFill>
                <a:srgbClr val="595959"/>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US" sz="1600">
                <a:solidFill>
                  <a:srgbClr val="595959"/>
                </a:solidFill>
                <a:latin typeface="Century Gothic"/>
                <a:ea typeface="Century Gothic"/>
                <a:cs typeface="Century Gothic"/>
                <a:sym typeface="Century Gothic"/>
              </a:rPr>
              <a:t>The range of scores is from 0 - 1 where 1 is identical</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Sets of data can be created through a graph using attributes from vertices and edges</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This can be run with a single source or on all pairs. Running it on all pairs would be inefficient for a large, dense graph</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1600"/>
              </a:spcAft>
              <a:buNone/>
            </a:pPr>
            <a:endParaRPr sz="1600">
              <a:solidFill>
                <a:srgbClr val="595959"/>
              </a:solidFill>
              <a:latin typeface="Century Gothic"/>
              <a:ea typeface="Century Gothic"/>
              <a:cs typeface="Century Gothic"/>
              <a:sym typeface="Century Gothic"/>
            </a:endParaRPr>
          </a:p>
        </p:txBody>
      </p:sp>
      <p:pic>
        <p:nvPicPr>
          <p:cNvPr id="860" name="Google Shape;860;p82"/>
          <p:cNvPicPr preferRelativeResize="0"/>
          <p:nvPr/>
        </p:nvPicPr>
        <p:blipFill>
          <a:blip r:embed="rId3">
            <a:alphaModFix/>
          </a:blip>
          <a:stretch>
            <a:fillRect/>
          </a:stretch>
        </p:blipFill>
        <p:spPr>
          <a:xfrm>
            <a:off x="7221663" y="1391500"/>
            <a:ext cx="606725" cy="606725"/>
          </a:xfrm>
          <a:prstGeom prst="rect">
            <a:avLst/>
          </a:prstGeom>
          <a:noFill/>
          <a:ln>
            <a:noFill/>
          </a:ln>
        </p:spPr>
      </p:pic>
      <p:pic>
        <p:nvPicPr>
          <p:cNvPr id="861" name="Google Shape;861;p82"/>
          <p:cNvPicPr preferRelativeResize="0"/>
          <p:nvPr/>
        </p:nvPicPr>
        <p:blipFill>
          <a:blip r:embed="rId4">
            <a:alphaModFix/>
          </a:blip>
          <a:stretch>
            <a:fillRect/>
          </a:stretch>
        </p:blipFill>
        <p:spPr>
          <a:xfrm>
            <a:off x="7221675" y="2455125"/>
            <a:ext cx="606725" cy="606725"/>
          </a:xfrm>
          <a:prstGeom prst="rect">
            <a:avLst/>
          </a:prstGeom>
          <a:noFill/>
          <a:ln>
            <a:noFill/>
          </a:ln>
        </p:spPr>
      </p:pic>
      <p:pic>
        <p:nvPicPr>
          <p:cNvPr id="862" name="Google Shape;862;p82"/>
          <p:cNvPicPr preferRelativeResize="0"/>
          <p:nvPr/>
        </p:nvPicPr>
        <p:blipFill rotWithShape="1">
          <a:blip r:embed="rId5">
            <a:alphaModFix/>
          </a:blip>
          <a:srcRect t="12675" r="55859" b="21854"/>
          <a:stretch/>
        </p:blipFill>
        <p:spPr>
          <a:xfrm>
            <a:off x="1935463" y="1832075"/>
            <a:ext cx="2324324" cy="9308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83"/>
          <p:cNvSpPr txBox="1">
            <a:spLocks noGrp="1"/>
          </p:cNvSpPr>
          <p:nvPr>
            <p:ph type="body" idx="2"/>
          </p:nvPr>
        </p:nvSpPr>
        <p:spPr>
          <a:xfrm>
            <a:off x="11113" y="41275"/>
            <a:ext cx="7380300" cy="777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None/>
            </a:pPr>
            <a:r>
              <a:rPr lang="en-US"/>
              <a:t>Jaccard Similarity Use Case</a:t>
            </a:r>
            <a:endParaRPr/>
          </a:p>
        </p:txBody>
      </p:sp>
      <p:sp>
        <p:nvSpPr>
          <p:cNvPr id="869" name="Google Shape;869;p83"/>
          <p:cNvSpPr txBox="1"/>
          <p:nvPr/>
        </p:nvSpPr>
        <p:spPr>
          <a:xfrm>
            <a:off x="92500" y="984525"/>
            <a:ext cx="5903100" cy="405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a:solidFill>
                  <a:srgbClr val="595959"/>
                </a:solidFill>
                <a:latin typeface="Century Gothic"/>
                <a:ea typeface="Century Gothic"/>
                <a:cs typeface="Century Gothic"/>
                <a:sym typeface="Century Gothic"/>
              </a:rPr>
              <a:t>For example both John Doe and Jane Doe have been diagnosed with the same disease, comparing their age, race, ethnicity and gender, how similar are these individuals?</a:t>
            </a:r>
            <a:endParaRPr>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a:solidFill>
                  <a:srgbClr val="595959"/>
                </a:solidFill>
                <a:latin typeface="Century Gothic"/>
                <a:ea typeface="Century Gothic"/>
                <a:cs typeface="Century Gothic"/>
                <a:sym typeface="Century Gothic"/>
              </a:rPr>
              <a:t>Let John Doe be set A = {  35, “White”, “Italian”, M}</a:t>
            </a:r>
            <a:endParaRPr>
              <a:solidFill>
                <a:srgbClr val="595959"/>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US">
                <a:solidFill>
                  <a:srgbClr val="595959"/>
                </a:solidFill>
                <a:latin typeface="Century Gothic"/>
                <a:ea typeface="Century Gothic"/>
                <a:cs typeface="Century Gothic"/>
                <a:sym typeface="Century Gothic"/>
              </a:rPr>
              <a:t>Let Jane Doe be set B = {  35, “White”,  “French”, F }</a:t>
            </a:r>
            <a:endParaRPr>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a:solidFill>
                  <a:srgbClr val="595959"/>
                </a:solidFill>
                <a:latin typeface="Century Gothic"/>
                <a:ea typeface="Century Gothic"/>
                <a:cs typeface="Century Gothic"/>
                <a:sym typeface="Century Gothic"/>
              </a:rPr>
              <a:t>A ∩ B = { 35, “White” }</a:t>
            </a:r>
            <a:endParaRPr>
              <a:solidFill>
                <a:srgbClr val="595959"/>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US">
                <a:solidFill>
                  <a:srgbClr val="595959"/>
                </a:solidFill>
                <a:latin typeface="Century Gothic"/>
                <a:ea typeface="Century Gothic"/>
                <a:cs typeface="Century Gothic"/>
                <a:sym typeface="Century Gothic"/>
              </a:rPr>
              <a:t>A ∪ B = { 35, “White”, “Italian”, “French”, M, F }</a:t>
            </a:r>
            <a:endParaRPr>
              <a:solidFill>
                <a:srgbClr val="595959"/>
              </a:solidFill>
              <a:latin typeface="Century Gothic"/>
              <a:ea typeface="Century Gothic"/>
              <a:cs typeface="Century Gothic"/>
              <a:sym typeface="Century Gothic"/>
            </a:endParaRPr>
          </a:p>
          <a:p>
            <a:pPr marL="0" lvl="0" indent="0" algn="l" rtl="0">
              <a:lnSpc>
                <a:spcPct val="115000"/>
              </a:lnSpc>
              <a:spcBef>
                <a:spcPts val="1000"/>
              </a:spcBef>
              <a:spcAft>
                <a:spcPts val="0"/>
              </a:spcAft>
              <a:buNone/>
            </a:pPr>
            <a:r>
              <a:rPr lang="en-US">
                <a:solidFill>
                  <a:srgbClr val="595959"/>
                </a:solidFill>
                <a:latin typeface="Century Gothic"/>
                <a:ea typeface="Century Gothic"/>
                <a:cs typeface="Century Gothic"/>
                <a:sym typeface="Century Gothic"/>
              </a:rPr>
              <a:t>|A ∩ B| =  2</a:t>
            </a:r>
            <a:endParaRPr>
              <a:solidFill>
                <a:srgbClr val="595959"/>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US">
                <a:solidFill>
                  <a:srgbClr val="595959"/>
                </a:solidFill>
                <a:latin typeface="Century Gothic"/>
                <a:ea typeface="Century Gothic"/>
                <a:cs typeface="Century Gothic"/>
                <a:sym typeface="Century Gothic"/>
              </a:rPr>
              <a:t>|A ∪ B| =  6</a:t>
            </a:r>
            <a:endParaRPr>
              <a:solidFill>
                <a:srgbClr val="595959"/>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a:solidFill>
                <a:srgbClr val="595959"/>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US">
                <a:solidFill>
                  <a:srgbClr val="595959"/>
                </a:solidFill>
                <a:latin typeface="Century Gothic"/>
                <a:ea typeface="Century Gothic"/>
                <a:cs typeface="Century Gothic"/>
                <a:sym typeface="Century Gothic"/>
              </a:rPr>
              <a:t>Similarity(A, B) = 2 / 6 = .333</a:t>
            </a:r>
            <a:endParaRPr>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1600"/>
              </a:spcAft>
              <a:buNone/>
            </a:pPr>
            <a:endParaRPr>
              <a:solidFill>
                <a:srgbClr val="595959"/>
              </a:solidFill>
              <a:latin typeface="Century Gothic"/>
              <a:ea typeface="Century Gothic"/>
              <a:cs typeface="Century Gothic"/>
              <a:sym typeface="Century Gothic"/>
            </a:endParaRPr>
          </a:p>
        </p:txBody>
      </p:sp>
      <p:pic>
        <p:nvPicPr>
          <p:cNvPr id="870" name="Google Shape;870;p83"/>
          <p:cNvPicPr preferRelativeResize="0"/>
          <p:nvPr/>
        </p:nvPicPr>
        <p:blipFill rotWithShape="1">
          <a:blip r:embed="rId3">
            <a:alphaModFix/>
          </a:blip>
          <a:srcRect t="12675" r="55859" b="21854"/>
          <a:stretch/>
        </p:blipFill>
        <p:spPr>
          <a:xfrm>
            <a:off x="5976256" y="1140100"/>
            <a:ext cx="2700000" cy="1081250"/>
          </a:xfrm>
          <a:prstGeom prst="rect">
            <a:avLst/>
          </a:prstGeom>
          <a:noFill/>
          <a:ln>
            <a:noFill/>
          </a:ln>
        </p:spPr>
      </p:pic>
      <p:pic>
        <p:nvPicPr>
          <p:cNvPr id="871" name="Google Shape;871;p83"/>
          <p:cNvPicPr preferRelativeResize="0"/>
          <p:nvPr/>
        </p:nvPicPr>
        <p:blipFill>
          <a:blip r:embed="rId4">
            <a:alphaModFix/>
          </a:blip>
          <a:stretch>
            <a:fillRect/>
          </a:stretch>
        </p:blipFill>
        <p:spPr>
          <a:xfrm>
            <a:off x="5338525" y="2994050"/>
            <a:ext cx="3557050" cy="2049050"/>
          </a:xfrm>
          <a:prstGeom prst="rect">
            <a:avLst/>
          </a:prstGeom>
          <a:noFill/>
          <a:ln>
            <a:noFill/>
          </a:ln>
        </p:spPr>
      </p:pic>
      <p:sp>
        <p:nvSpPr>
          <p:cNvPr id="872" name="Google Shape;872;p83"/>
          <p:cNvSpPr txBox="1"/>
          <p:nvPr/>
        </p:nvSpPr>
        <p:spPr>
          <a:xfrm>
            <a:off x="5404525" y="2221350"/>
            <a:ext cx="3620700" cy="700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US" sz="1200">
                <a:solidFill>
                  <a:srgbClr val="595959"/>
                </a:solidFill>
                <a:latin typeface="Century Gothic"/>
                <a:ea typeface="Century Gothic"/>
                <a:cs typeface="Century Gothic"/>
                <a:sym typeface="Century Gothic"/>
              </a:rPr>
              <a:t>The magnitude of the union of sets A &amp; B divided by the magnitude of the intersection of sets A &amp; B.  </a:t>
            </a:r>
            <a:endParaRPr sz="1200">
              <a:latin typeface="Century Gothic"/>
              <a:ea typeface="Century Gothic"/>
              <a:cs typeface="Century Gothic"/>
              <a:sym typeface="Century Gothic"/>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84"/>
          <p:cNvSpPr txBox="1">
            <a:spLocks noGrp="1"/>
          </p:cNvSpPr>
          <p:nvPr>
            <p:ph type="body" idx="2"/>
          </p:nvPr>
        </p:nvSpPr>
        <p:spPr>
          <a:xfrm>
            <a:off x="11113" y="41275"/>
            <a:ext cx="7380300" cy="777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None/>
            </a:pPr>
            <a:r>
              <a:rPr lang="en-US"/>
              <a:t>Jaccard Similarity Use Case</a:t>
            </a:r>
            <a:endParaRPr/>
          </a:p>
        </p:txBody>
      </p:sp>
      <p:sp>
        <p:nvSpPr>
          <p:cNvPr id="879" name="Google Shape;879;p84"/>
          <p:cNvSpPr txBox="1"/>
          <p:nvPr/>
        </p:nvSpPr>
        <p:spPr>
          <a:xfrm>
            <a:off x="92500" y="984525"/>
            <a:ext cx="7521300" cy="405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a:solidFill>
                  <a:srgbClr val="595959"/>
                </a:solidFill>
                <a:latin typeface="Century Gothic"/>
                <a:ea typeface="Century Gothic"/>
                <a:cs typeface="Century Gothic"/>
                <a:sym typeface="Century Gothic"/>
              </a:rPr>
              <a:t>Comparing two patients against each other also may not be as valuable as comparing a single patient against a general population</a:t>
            </a:r>
            <a:endParaRPr>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a:solidFill>
                  <a:srgbClr val="595959"/>
                </a:solidFill>
                <a:latin typeface="Century Gothic"/>
                <a:ea typeface="Century Gothic"/>
                <a:cs typeface="Century Gothic"/>
                <a:sym typeface="Century Gothic"/>
              </a:rPr>
              <a:t>Let John Doe be set A = {  35, “White”, “Italian”, M}</a:t>
            </a:r>
            <a:endParaRPr>
              <a:solidFill>
                <a:srgbClr val="595959"/>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US">
                <a:solidFill>
                  <a:srgbClr val="595959"/>
                </a:solidFill>
                <a:latin typeface="Century Gothic"/>
                <a:ea typeface="Century Gothic"/>
                <a:cs typeface="Century Gothic"/>
                <a:sym typeface="Century Gothic"/>
              </a:rPr>
              <a:t>Let Jane Doe be set B = {  35, “White”,  “French”, F }</a:t>
            </a:r>
            <a:endParaRPr>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a:solidFill>
                  <a:srgbClr val="595959"/>
                </a:solidFill>
                <a:latin typeface="Century Gothic"/>
                <a:ea typeface="Century Gothic"/>
                <a:cs typeface="Century Gothic"/>
                <a:sym typeface="Century Gothic"/>
              </a:rPr>
              <a:t>A ∩ B = { 35, “White” }</a:t>
            </a:r>
            <a:endParaRPr>
              <a:solidFill>
                <a:srgbClr val="595959"/>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US">
                <a:solidFill>
                  <a:srgbClr val="595959"/>
                </a:solidFill>
                <a:latin typeface="Century Gothic"/>
                <a:ea typeface="Century Gothic"/>
                <a:cs typeface="Century Gothic"/>
                <a:sym typeface="Century Gothic"/>
              </a:rPr>
              <a:t>A ∪ B = { 35, “White”, “Italian”, “French”, M, F }</a:t>
            </a:r>
            <a:endParaRPr>
              <a:solidFill>
                <a:srgbClr val="595959"/>
              </a:solidFill>
              <a:latin typeface="Century Gothic"/>
              <a:ea typeface="Century Gothic"/>
              <a:cs typeface="Century Gothic"/>
              <a:sym typeface="Century Gothic"/>
            </a:endParaRPr>
          </a:p>
          <a:p>
            <a:pPr marL="0" lvl="0" indent="0" algn="l" rtl="0">
              <a:lnSpc>
                <a:spcPct val="115000"/>
              </a:lnSpc>
              <a:spcBef>
                <a:spcPts val="1000"/>
              </a:spcBef>
              <a:spcAft>
                <a:spcPts val="0"/>
              </a:spcAft>
              <a:buNone/>
            </a:pPr>
            <a:r>
              <a:rPr lang="en-US">
                <a:solidFill>
                  <a:srgbClr val="595959"/>
                </a:solidFill>
                <a:latin typeface="Century Gothic"/>
                <a:ea typeface="Century Gothic"/>
                <a:cs typeface="Century Gothic"/>
                <a:sym typeface="Century Gothic"/>
              </a:rPr>
              <a:t>|A ∩ B| =  2</a:t>
            </a:r>
            <a:endParaRPr>
              <a:solidFill>
                <a:srgbClr val="595959"/>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US">
                <a:solidFill>
                  <a:srgbClr val="595959"/>
                </a:solidFill>
                <a:latin typeface="Century Gothic"/>
                <a:ea typeface="Century Gothic"/>
                <a:cs typeface="Century Gothic"/>
                <a:sym typeface="Century Gothic"/>
              </a:rPr>
              <a:t>|A ∪ B| =  6</a:t>
            </a:r>
            <a:endParaRPr>
              <a:solidFill>
                <a:srgbClr val="595959"/>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a:solidFill>
                <a:srgbClr val="595959"/>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US">
                <a:solidFill>
                  <a:srgbClr val="595959"/>
                </a:solidFill>
                <a:latin typeface="Century Gothic"/>
                <a:ea typeface="Century Gothic"/>
                <a:cs typeface="Century Gothic"/>
                <a:sym typeface="Century Gothic"/>
              </a:rPr>
              <a:t>Jaccard Similarity(A, B) = 2 / 6 = .333</a:t>
            </a:r>
            <a:endParaRPr>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1600"/>
              </a:spcAft>
              <a:buNone/>
            </a:pPr>
            <a:endParaRPr>
              <a:solidFill>
                <a:srgbClr val="595959"/>
              </a:solidFill>
              <a:latin typeface="Century Gothic"/>
              <a:ea typeface="Century Gothic"/>
              <a:cs typeface="Century Gothic"/>
              <a:sym typeface="Century Gothic"/>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85"/>
          <p:cNvSpPr txBox="1">
            <a:spLocks noGrp="1"/>
          </p:cNvSpPr>
          <p:nvPr>
            <p:ph type="body" idx="2"/>
          </p:nvPr>
        </p:nvSpPr>
        <p:spPr>
          <a:xfrm>
            <a:off x="11113" y="41275"/>
            <a:ext cx="7380300" cy="777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None/>
            </a:pPr>
            <a:r>
              <a:rPr lang="en-US"/>
              <a:t>Overlap Similarity</a:t>
            </a:r>
            <a:endParaRPr/>
          </a:p>
        </p:txBody>
      </p:sp>
      <p:sp>
        <p:nvSpPr>
          <p:cNvPr id="886" name="Google Shape;886;p85"/>
          <p:cNvSpPr txBox="1"/>
          <p:nvPr/>
        </p:nvSpPr>
        <p:spPr>
          <a:xfrm>
            <a:off x="146075" y="984525"/>
            <a:ext cx="6159900" cy="371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a:solidFill>
                  <a:srgbClr val="595959"/>
                </a:solidFill>
                <a:latin typeface="Century Gothic"/>
                <a:ea typeface="Century Gothic"/>
                <a:cs typeface="Century Gothic"/>
                <a:sym typeface="Century Gothic"/>
              </a:rPr>
              <a:t>Measures the similarity or relative overlap between two sets of data by dividing the size of the intersection by the size of the smaller of two sets</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endParaRPr sz="1600">
              <a:solidFill>
                <a:srgbClr val="595959"/>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US" sz="1600">
                <a:solidFill>
                  <a:srgbClr val="595959"/>
                </a:solidFill>
                <a:latin typeface="Century Gothic"/>
                <a:ea typeface="Century Gothic"/>
                <a:cs typeface="Century Gothic"/>
                <a:sym typeface="Century Gothic"/>
              </a:rPr>
              <a:t>Useful for finding subsets in a graph</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This is very similar to Jaccard Similarity, with the denominator being the only difference, values still range 0 - 1</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1600"/>
              </a:spcAft>
              <a:buNone/>
            </a:pPr>
            <a:r>
              <a:rPr lang="en-US" sz="1600">
                <a:solidFill>
                  <a:srgbClr val="595959"/>
                </a:solidFill>
                <a:latin typeface="Century Gothic"/>
                <a:ea typeface="Century Gothic"/>
                <a:cs typeface="Century Gothic"/>
                <a:sym typeface="Century Gothic"/>
              </a:rPr>
              <a:t>Also known as the Overlap coefficient or Szymkiewicz–Simpson coefficient</a:t>
            </a:r>
            <a:endParaRPr sz="1600">
              <a:solidFill>
                <a:srgbClr val="595959"/>
              </a:solidFill>
              <a:latin typeface="Century Gothic"/>
              <a:ea typeface="Century Gothic"/>
              <a:cs typeface="Century Gothic"/>
              <a:sym typeface="Century Gothic"/>
            </a:endParaRPr>
          </a:p>
        </p:txBody>
      </p:sp>
      <p:pic>
        <p:nvPicPr>
          <p:cNvPr id="887" name="Google Shape;887;p85"/>
          <p:cNvPicPr preferRelativeResize="0"/>
          <p:nvPr/>
        </p:nvPicPr>
        <p:blipFill>
          <a:blip r:embed="rId3">
            <a:alphaModFix/>
          </a:blip>
          <a:stretch>
            <a:fillRect/>
          </a:stretch>
        </p:blipFill>
        <p:spPr>
          <a:xfrm>
            <a:off x="7221675" y="2455125"/>
            <a:ext cx="606725" cy="606725"/>
          </a:xfrm>
          <a:prstGeom prst="rect">
            <a:avLst/>
          </a:prstGeom>
          <a:noFill/>
          <a:ln>
            <a:noFill/>
          </a:ln>
        </p:spPr>
      </p:pic>
      <p:pic>
        <p:nvPicPr>
          <p:cNvPr id="888" name="Google Shape;888;p85"/>
          <p:cNvPicPr preferRelativeResize="0"/>
          <p:nvPr/>
        </p:nvPicPr>
        <p:blipFill>
          <a:blip r:embed="rId4">
            <a:alphaModFix/>
          </a:blip>
          <a:stretch>
            <a:fillRect/>
          </a:stretch>
        </p:blipFill>
        <p:spPr>
          <a:xfrm>
            <a:off x="762000" y="1833550"/>
            <a:ext cx="3810000" cy="9525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86"/>
          <p:cNvSpPr txBox="1">
            <a:spLocks noGrp="1"/>
          </p:cNvSpPr>
          <p:nvPr>
            <p:ph type="body" idx="2"/>
          </p:nvPr>
        </p:nvSpPr>
        <p:spPr>
          <a:xfrm>
            <a:off x="11113" y="41275"/>
            <a:ext cx="7380300" cy="777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None/>
            </a:pPr>
            <a:r>
              <a:rPr lang="en-US"/>
              <a:t>Overlap Similarity Use Case</a:t>
            </a:r>
            <a:endParaRPr/>
          </a:p>
        </p:txBody>
      </p:sp>
      <p:sp>
        <p:nvSpPr>
          <p:cNvPr id="895" name="Google Shape;895;p86"/>
          <p:cNvSpPr txBox="1"/>
          <p:nvPr/>
        </p:nvSpPr>
        <p:spPr>
          <a:xfrm>
            <a:off x="136100" y="884725"/>
            <a:ext cx="6825000" cy="3889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a:solidFill>
                  <a:srgbClr val="595959"/>
                </a:solidFill>
                <a:latin typeface="Century Gothic"/>
                <a:ea typeface="Century Gothic"/>
                <a:cs typeface="Century Gothic"/>
                <a:sym typeface="Century Gothic"/>
              </a:rPr>
              <a:t>Most importantly by building a taxonomy of symptoms for given patients can help more efficiently diagnose underlying illnesses and care plan </a:t>
            </a:r>
            <a:endParaRPr>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a:solidFill>
                  <a:srgbClr val="595959"/>
                </a:solidFill>
                <a:latin typeface="Century Gothic"/>
                <a:ea typeface="Century Gothic"/>
                <a:cs typeface="Century Gothic"/>
                <a:sym typeface="Century Gothic"/>
              </a:rPr>
              <a:t>Compare the symptoms of John Doe and Jane Doe to see potential overlap</a:t>
            </a:r>
            <a:endParaRPr>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a:solidFill>
                  <a:srgbClr val="595959"/>
                </a:solidFill>
                <a:latin typeface="Century Gothic"/>
                <a:ea typeface="Century Gothic"/>
                <a:cs typeface="Century Gothic"/>
                <a:sym typeface="Century Gothic"/>
              </a:rPr>
              <a:t>John Doe is set A = {“Headache”, “Nausea”, “Soreness”, “Fever”, “Fatigue”}</a:t>
            </a:r>
            <a:endParaRPr>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a:solidFill>
                  <a:srgbClr val="595959"/>
                </a:solidFill>
                <a:latin typeface="Century Gothic"/>
                <a:ea typeface="Century Gothic"/>
                <a:cs typeface="Century Gothic"/>
                <a:sym typeface="Century Gothic"/>
              </a:rPr>
              <a:t>Let Jane Doe be set B = {“Fever”, “Headache”, “Fatigue”, “Vomiting”}</a:t>
            </a:r>
            <a:endParaRPr>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a:solidFill>
                  <a:srgbClr val="595959"/>
                </a:solidFill>
                <a:latin typeface="Century Gothic"/>
                <a:ea typeface="Century Gothic"/>
                <a:cs typeface="Century Gothic"/>
                <a:sym typeface="Century Gothic"/>
              </a:rPr>
              <a:t>A ∩ B = { “Fever”, “Headache”, “Fatigue”  }</a:t>
            </a:r>
            <a:endParaRPr>
              <a:solidFill>
                <a:srgbClr val="595959"/>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US">
                <a:solidFill>
                  <a:srgbClr val="595959"/>
                </a:solidFill>
                <a:latin typeface="Century Gothic"/>
                <a:ea typeface="Century Gothic"/>
                <a:cs typeface="Century Gothic"/>
                <a:sym typeface="Century Gothic"/>
              </a:rPr>
              <a:t>|A| = 5</a:t>
            </a:r>
            <a:endParaRPr>
              <a:solidFill>
                <a:srgbClr val="595959"/>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US">
                <a:solidFill>
                  <a:srgbClr val="595959"/>
                </a:solidFill>
                <a:latin typeface="Century Gothic"/>
                <a:ea typeface="Century Gothic"/>
                <a:cs typeface="Century Gothic"/>
                <a:sym typeface="Century Gothic"/>
              </a:rPr>
              <a:t>|B| = 4</a:t>
            </a:r>
            <a:endParaRPr>
              <a:solidFill>
                <a:srgbClr val="595959"/>
              </a:solidFill>
              <a:latin typeface="Century Gothic"/>
              <a:ea typeface="Century Gothic"/>
              <a:cs typeface="Century Gothic"/>
              <a:sym typeface="Century Gothic"/>
            </a:endParaRPr>
          </a:p>
          <a:p>
            <a:pPr marL="0" lvl="0" indent="0" algn="l" rtl="0">
              <a:lnSpc>
                <a:spcPct val="115000"/>
              </a:lnSpc>
              <a:spcBef>
                <a:spcPts val="1000"/>
              </a:spcBef>
              <a:spcAft>
                <a:spcPts val="0"/>
              </a:spcAft>
              <a:buNone/>
            </a:pPr>
            <a:r>
              <a:rPr lang="en-US">
                <a:solidFill>
                  <a:srgbClr val="595959"/>
                </a:solidFill>
                <a:latin typeface="Century Gothic"/>
                <a:ea typeface="Century Gothic"/>
                <a:cs typeface="Century Gothic"/>
                <a:sym typeface="Century Gothic"/>
              </a:rPr>
              <a:t>|A ∩ B| =  3</a:t>
            </a:r>
            <a:endParaRPr>
              <a:solidFill>
                <a:srgbClr val="595959"/>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US">
                <a:solidFill>
                  <a:srgbClr val="595959"/>
                </a:solidFill>
                <a:latin typeface="Century Gothic"/>
                <a:ea typeface="Century Gothic"/>
                <a:cs typeface="Century Gothic"/>
                <a:sym typeface="Century Gothic"/>
              </a:rPr>
              <a:t>min( |A|, |B|) = 4</a:t>
            </a:r>
            <a:endParaRPr>
              <a:solidFill>
                <a:srgbClr val="595959"/>
              </a:solidFill>
              <a:latin typeface="Century Gothic"/>
              <a:ea typeface="Century Gothic"/>
              <a:cs typeface="Century Gothic"/>
              <a:sym typeface="Century Gothic"/>
            </a:endParaRPr>
          </a:p>
          <a:p>
            <a:pPr marL="0" lvl="0" indent="0" algn="l" rtl="0">
              <a:lnSpc>
                <a:spcPct val="115000"/>
              </a:lnSpc>
              <a:spcBef>
                <a:spcPts val="1000"/>
              </a:spcBef>
              <a:spcAft>
                <a:spcPts val="1600"/>
              </a:spcAft>
              <a:buNone/>
            </a:pPr>
            <a:r>
              <a:rPr lang="en-US">
                <a:solidFill>
                  <a:srgbClr val="595959"/>
                </a:solidFill>
                <a:latin typeface="Century Gothic"/>
                <a:ea typeface="Century Gothic"/>
                <a:cs typeface="Century Gothic"/>
                <a:sym typeface="Century Gothic"/>
              </a:rPr>
              <a:t>Overlap Similarity(A, B) = ¾ = .75</a:t>
            </a:r>
            <a:endParaRPr>
              <a:solidFill>
                <a:srgbClr val="595959"/>
              </a:solidFill>
              <a:latin typeface="Century Gothic"/>
              <a:ea typeface="Century Gothic"/>
              <a:cs typeface="Century Gothic"/>
              <a:sym typeface="Century Gothic"/>
            </a:endParaRPr>
          </a:p>
        </p:txBody>
      </p:sp>
      <p:pic>
        <p:nvPicPr>
          <p:cNvPr id="896" name="Google Shape;896;p86"/>
          <p:cNvPicPr preferRelativeResize="0"/>
          <p:nvPr/>
        </p:nvPicPr>
        <p:blipFill>
          <a:blip r:embed="rId3">
            <a:alphaModFix/>
          </a:blip>
          <a:stretch>
            <a:fillRect/>
          </a:stretch>
        </p:blipFill>
        <p:spPr>
          <a:xfrm>
            <a:off x="5272000" y="3115600"/>
            <a:ext cx="3810000" cy="952500"/>
          </a:xfrm>
          <a:prstGeom prst="rect">
            <a:avLst/>
          </a:prstGeom>
          <a:noFill/>
          <a:ln>
            <a:noFill/>
          </a:ln>
        </p:spPr>
      </p:pic>
      <p:sp>
        <p:nvSpPr>
          <p:cNvPr id="897" name="Google Shape;897;p86"/>
          <p:cNvSpPr txBox="1"/>
          <p:nvPr/>
        </p:nvSpPr>
        <p:spPr>
          <a:xfrm>
            <a:off x="5404525" y="4024600"/>
            <a:ext cx="3630300" cy="83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US">
                <a:solidFill>
                  <a:srgbClr val="595959"/>
                </a:solidFill>
                <a:latin typeface="Century Gothic"/>
                <a:ea typeface="Century Gothic"/>
                <a:cs typeface="Century Gothic"/>
                <a:sym typeface="Century Gothic"/>
              </a:rPr>
              <a:t>The magnitude of the intersection of sets A &amp; B divided by the magnitude of the smallest set of A or B</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87"/>
          <p:cNvSpPr txBox="1">
            <a:spLocks noGrp="1"/>
          </p:cNvSpPr>
          <p:nvPr>
            <p:ph type="body" idx="2"/>
          </p:nvPr>
        </p:nvSpPr>
        <p:spPr>
          <a:xfrm>
            <a:off x="11113" y="41275"/>
            <a:ext cx="7380300" cy="777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None/>
            </a:pPr>
            <a:r>
              <a:rPr lang="en-US"/>
              <a:t>Similarity and Component Use Case</a:t>
            </a:r>
            <a:endParaRPr/>
          </a:p>
        </p:txBody>
      </p:sp>
      <p:sp>
        <p:nvSpPr>
          <p:cNvPr id="904" name="Google Shape;904;p87"/>
          <p:cNvSpPr txBox="1"/>
          <p:nvPr/>
        </p:nvSpPr>
        <p:spPr>
          <a:xfrm>
            <a:off x="138100" y="1048400"/>
            <a:ext cx="77412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a:solidFill>
                  <a:srgbClr val="595959"/>
                </a:solidFill>
                <a:latin typeface="Century Gothic"/>
                <a:ea typeface="Century Gothic"/>
                <a:cs typeface="Century Gothic"/>
                <a:sym typeface="Century Gothic"/>
              </a:rPr>
              <a:t>One of the greatest issues in healthcare is the duplication or miscatagorization of patient data</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Even the first name of a patient can be problematic</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A patient with a legal name of “Daniel”, may simply put “Dan” or “Danny” as an alias</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How do we confirm that “Daniel” is in fact the “Dan” that has been recorded and not another individual?  </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Using connectedness and similarity algorithms can we establish with a reasonable level of confidence that pieces of information resolve to the same underlying  entity? </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1600"/>
              </a:spcAft>
              <a:buNone/>
            </a:pPr>
            <a:endParaRPr sz="1600">
              <a:solidFill>
                <a:srgbClr val="595959"/>
              </a:solidFill>
              <a:latin typeface="Century Gothic"/>
              <a:ea typeface="Century Gothic"/>
              <a:cs typeface="Century Gothic"/>
              <a:sym typeface="Century Gothic"/>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88"/>
          <p:cNvSpPr txBox="1">
            <a:spLocks noGrp="1"/>
          </p:cNvSpPr>
          <p:nvPr>
            <p:ph type="body" idx="2"/>
          </p:nvPr>
        </p:nvSpPr>
        <p:spPr>
          <a:xfrm>
            <a:off x="11113" y="41275"/>
            <a:ext cx="7380300" cy="777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None/>
            </a:pPr>
            <a:r>
              <a:rPr lang="en-US"/>
              <a:t>Entity Resolution</a:t>
            </a:r>
            <a:endParaRPr/>
          </a:p>
        </p:txBody>
      </p:sp>
      <p:sp>
        <p:nvSpPr>
          <p:cNvPr id="911" name="Google Shape;911;p88"/>
          <p:cNvSpPr txBox="1"/>
          <p:nvPr/>
        </p:nvSpPr>
        <p:spPr>
          <a:xfrm>
            <a:off x="146075" y="984525"/>
            <a:ext cx="77412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a:solidFill>
                  <a:srgbClr val="595959"/>
                </a:solidFill>
                <a:latin typeface="Century Gothic"/>
                <a:ea typeface="Century Gothic"/>
                <a:cs typeface="Century Gothic"/>
                <a:sym typeface="Century Gothic"/>
              </a:rPr>
              <a:t>Entity resolution, or record linkage, refers to the task of finding records that refer to the same entity across multiple data sources that do not share a common universal identifier</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0"/>
              </a:spcAft>
              <a:buNone/>
            </a:pPr>
            <a:r>
              <a:rPr lang="en-US" sz="1600">
                <a:solidFill>
                  <a:srgbClr val="595959"/>
                </a:solidFill>
                <a:latin typeface="Century Gothic"/>
                <a:ea typeface="Century Gothic"/>
                <a:cs typeface="Century Gothic"/>
                <a:sym typeface="Century Gothic"/>
              </a:rPr>
              <a:t>A combination of community and similarity algorithms are actually well suited for helping to determine if data from multiple sources resolves to the same entity because of the importance that graph databases place on relationships</a:t>
            </a:r>
            <a:endParaRPr sz="1600">
              <a:solidFill>
                <a:srgbClr val="595959"/>
              </a:solidFill>
              <a:latin typeface="Century Gothic"/>
              <a:ea typeface="Century Gothic"/>
              <a:cs typeface="Century Gothic"/>
              <a:sym typeface="Century Gothic"/>
            </a:endParaRPr>
          </a:p>
          <a:p>
            <a:pPr marL="0" lvl="0" indent="0" algn="l" rtl="0">
              <a:lnSpc>
                <a:spcPct val="115000"/>
              </a:lnSpc>
              <a:spcBef>
                <a:spcPts val="1600"/>
              </a:spcBef>
              <a:spcAft>
                <a:spcPts val="1600"/>
              </a:spcAft>
              <a:buNone/>
            </a:pPr>
            <a:endParaRPr sz="1600">
              <a:solidFill>
                <a:srgbClr val="595959"/>
              </a:solidFill>
              <a:latin typeface="Century Gothic"/>
              <a:ea typeface="Century Gothic"/>
              <a:cs typeface="Century Gothic"/>
              <a:sym typeface="Century Gothic"/>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89"/>
          <p:cNvSpPr txBox="1">
            <a:spLocks noGrp="1"/>
          </p:cNvSpPr>
          <p:nvPr>
            <p:ph type="body" idx="1"/>
          </p:nvPr>
        </p:nvSpPr>
        <p:spPr>
          <a:xfrm>
            <a:off x="881880" y="2571750"/>
            <a:ext cx="6052200" cy="8382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Final Remarks</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90"/>
          <p:cNvSpPr txBox="1">
            <a:spLocks noGrp="1"/>
          </p:cNvSpPr>
          <p:nvPr>
            <p:ph type="body" idx="1"/>
          </p:nvPr>
        </p:nvSpPr>
        <p:spPr>
          <a:xfrm>
            <a:off x="457200" y="1200150"/>
            <a:ext cx="8229600" cy="33942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a:t>There exist a plethora of graph algorithms, each serve a different purpose and strive for a given result </a:t>
            </a:r>
            <a:endParaRPr/>
          </a:p>
          <a:p>
            <a:pPr marL="0" lvl="0" indent="0" algn="l" rtl="0">
              <a:spcBef>
                <a:spcPts val="360"/>
              </a:spcBef>
              <a:spcAft>
                <a:spcPts val="0"/>
              </a:spcAft>
              <a:buNone/>
            </a:pPr>
            <a:endParaRPr/>
          </a:p>
          <a:p>
            <a:pPr marL="0" lvl="0" indent="0" algn="l" rtl="0">
              <a:spcBef>
                <a:spcPts val="360"/>
              </a:spcBef>
              <a:spcAft>
                <a:spcPts val="0"/>
              </a:spcAft>
              <a:buNone/>
            </a:pPr>
            <a:r>
              <a:rPr lang="en-US"/>
              <a:t>Some are more theoretical and some are more practical for real world applications</a:t>
            </a:r>
            <a:endParaRPr/>
          </a:p>
          <a:p>
            <a:pPr marL="0" lvl="0" indent="0" algn="l" rtl="0">
              <a:spcBef>
                <a:spcPts val="360"/>
              </a:spcBef>
              <a:spcAft>
                <a:spcPts val="0"/>
              </a:spcAft>
              <a:buNone/>
            </a:pPr>
            <a:endParaRPr/>
          </a:p>
          <a:p>
            <a:pPr marL="0" lvl="0" indent="0" algn="l" rtl="0">
              <a:spcBef>
                <a:spcPts val="360"/>
              </a:spcBef>
              <a:spcAft>
                <a:spcPts val="0"/>
              </a:spcAft>
              <a:buNone/>
            </a:pPr>
            <a:r>
              <a:rPr lang="en-US"/>
              <a:t>There are advantages and disadvantages to each that must be weighed with the problem that is trying to be solved</a:t>
            </a:r>
            <a:endParaRPr/>
          </a:p>
          <a:p>
            <a:pPr marL="0" lvl="0" indent="0" algn="l" rtl="0">
              <a:spcBef>
                <a:spcPts val="360"/>
              </a:spcBef>
              <a:spcAft>
                <a:spcPts val="0"/>
              </a:spcAft>
              <a:buNone/>
            </a:pPr>
            <a:endParaRPr/>
          </a:p>
          <a:p>
            <a:pPr marL="0" lvl="0" indent="0" algn="l" rtl="0">
              <a:spcBef>
                <a:spcPts val="360"/>
              </a:spcBef>
              <a:spcAft>
                <a:spcPts val="0"/>
              </a:spcAft>
              <a:buNone/>
            </a:pPr>
            <a:endParaRPr/>
          </a:p>
        </p:txBody>
      </p:sp>
      <p:sp>
        <p:nvSpPr>
          <p:cNvPr id="924" name="Google Shape;924;p90"/>
          <p:cNvSpPr txBox="1">
            <a:spLocks noGrp="1"/>
          </p:cNvSpPr>
          <p:nvPr>
            <p:ph type="body" idx="2"/>
          </p:nvPr>
        </p:nvSpPr>
        <p:spPr>
          <a:xfrm>
            <a:off x="11113" y="41275"/>
            <a:ext cx="7380300" cy="7779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Closing Remarks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9"/>
          <p:cNvSpPr txBox="1">
            <a:spLocks noGrp="1"/>
          </p:cNvSpPr>
          <p:nvPr>
            <p:ph type="body" idx="1"/>
          </p:nvPr>
        </p:nvSpPr>
        <p:spPr>
          <a:xfrm>
            <a:off x="457200" y="1200150"/>
            <a:ext cx="8229600" cy="3619500"/>
          </a:xfrm>
          <a:prstGeom prst="rect">
            <a:avLst/>
          </a:prstGeom>
          <a:noFill/>
          <a:ln>
            <a:noFill/>
          </a:ln>
        </p:spPr>
        <p:txBody>
          <a:bodyPr spcFirstLastPara="1" wrap="square" lIns="91425" tIns="45700" rIns="91425" bIns="45700" anchor="t" anchorCtr="0">
            <a:noAutofit/>
          </a:bodyPr>
          <a:lstStyle/>
          <a:p>
            <a:pPr marL="285750" lvl="0" indent="-285750" algn="l" rtl="0">
              <a:spcBef>
                <a:spcPts val="360"/>
              </a:spcBef>
              <a:spcAft>
                <a:spcPts val="0"/>
              </a:spcAft>
              <a:buClr>
                <a:srgbClr val="EF7521"/>
              </a:buClr>
              <a:buSzPts val="1800"/>
              <a:buFont typeface="Century Gothic"/>
              <a:buChar char="•"/>
            </a:pPr>
            <a:r>
              <a:rPr lang="en-US">
                <a:solidFill>
                  <a:srgbClr val="595959"/>
                </a:solidFill>
              </a:rPr>
              <a:t>Big O Notation - Used to formally classify algorithms according to their run time or space requirements as the size of the input grows</a:t>
            </a:r>
            <a:endParaRPr>
              <a:solidFill>
                <a:srgbClr val="595959"/>
              </a:solidFill>
            </a:endParaRPr>
          </a:p>
          <a:p>
            <a:pPr marL="742950" lvl="1" indent="-222250" algn="l" rtl="0">
              <a:spcBef>
                <a:spcPts val="560"/>
              </a:spcBef>
              <a:spcAft>
                <a:spcPts val="0"/>
              </a:spcAft>
              <a:buClr>
                <a:srgbClr val="595959"/>
              </a:buClr>
              <a:buSzPts val="1800"/>
              <a:buFont typeface="Century Gothic"/>
              <a:buChar char="–"/>
            </a:pPr>
            <a:r>
              <a:rPr lang="en-US" sz="1800">
                <a:solidFill>
                  <a:srgbClr val="595959"/>
                </a:solidFill>
                <a:latin typeface="Century Gothic"/>
                <a:ea typeface="Century Gothic"/>
                <a:cs typeface="Century Gothic"/>
                <a:sym typeface="Century Gothic"/>
              </a:rPr>
              <a:t>The “O” is used as way to communicate the order of the function and place an upper bound on the growth rate of a function as related to input growth</a:t>
            </a:r>
            <a:endParaRPr sz="1800">
              <a:solidFill>
                <a:srgbClr val="595959"/>
              </a:solidFill>
              <a:latin typeface="Century Gothic"/>
              <a:ea typeface="Century Gothic"/>
              <a:cs typeface="Century Gothic"/>
              <a:sym typeface="Century Gothic"/>
            </a:endParaRPr>
          </a:p>
          <a:p>
            <a:pPr marL="0" lvl="0" indent="0" algn="l" rtl="0">
              <a:spcBef>
                <a:spcPts val="360"/>
              </a:spcBef>
              <a:spcAft>
                <a:spcPts val="0"/>
              </a:spcAft>
              <a:buNone/>
            </a:pPr>
            <a:endParaRPr>
              <a:solidFill>
                <a:srgbClr val="595959"/>
              </a:solidFill>
            </a:endParaRPr>
          </a:p>
          <a:p>
            <a:pPr marL="285750" lvl="0" indent="-285750" algn="l" rtl="0">
              <a:spcBef>
                <a:spcPts val="360"/>
              </a:spcBef>
              <a:spcAft>
                <a:spcPts val="0"/>
              </a:spcAft>
              <a:buClr>
                <a:srgbClr val="EF7521"/>
              </a:buClr>
              <a:buSzPts val="1800"/>
              <a:buFont typeface="Century Gothic"/>
              <a:buChar char="•"/>
            </a:pPr>
            <a:r>
              <a:rPr lang="en-US">
                <a:solidFill>
                  <a:srgbClr val="595959"/>
                </a:solidFill>
              </a:rPr>
              <a:t>Cost / Run Time - Informally used to describe how computationally expensive an operation is to execute </a:t>
            </a:r>
            <a:endParaRPr>
              <a:solidFill>
                <a:srgbClr val="595959"/>
              </a:solidFill>
            </a:endParaRPr>
          </a:p>
          <a:p>
            <a:pPr marL="742950" lvl="1" indent="-222250" algn="l" rtl="0">
              <a:spcBef>
                <a:spcPts val="560"/>
              </a:spcBef>
              <a:spcAft>
                <a:spcPts val="0"/>
              </a:spcAft>
              <a:buClr>
                <a:srgbClr val="EF7521"/>
              </a:buClr>
              <a:buSzPts val="1800"/>
              <a:buFont typeface="Century Gothic"/>
              <a:buChar char="–"/>
            </a:pPr>
            <a:r>
              <a:rPr lang="en-US" sz="1800">
                <a:solidFill>
                  <a:srgbClr val="595959"/>
                </a:solidFill>
                <a:latin typeface="Century Gothic"/>
                <a:ea typeface="Century Gothic"/>
                <a:cs typeface="Century Gothic"/>
                <a:sym typeface="Century Gothic"/>
              </a:rPr>
              <a:t>Expense can be either in terms of memory required or in terms of execution time, but most often refers to execution time</a:t>
            </a:r>
            <a:endParaRPr sz="1800">
              <a:solidFill>
                <a:srgbClr val="595959"/>
              </a:solidFill>
              <a:latin typeface="Century Gothic"/>
              <a:ea typeface="Century Gothic"/>
              <a:cs typeface="Century Gothic"/>
              <a:sym typeface="Century Gothic"/>
            </a:endParaRPr>
          </a:p>
          <a:p>
            <a:pPr marL="742950" lvl="0" indent="0" algn="l" rtl="0">
              <a:spcBef>
                <a:spcPts val="360"/>
              </a:spcBef>
              <a:spcAft>
                <a:spcPts val="0"/>
              </a:spcAft>
              <a:buNone/>
            </a:pPr>
            <a:endParaRPr sz="1400">
              <a:solidFill>
                <a:srgbClr val="595959"/>
              </a:solidFill>
              <a:latin typeface="Century Gothic"/>
              <a:ea typeface="Century Gothic"/>
              <a:cs typeface="Century Gothic"/>
              <a:sym typeface="Century Gothic"/>
            </a:endParaRPr>
          </a:p>
        </p:txBody>
      </p:sp>
      <p:sp>
        <p:nvSpPr>
          <p:cNvPr id="109" name="Google Shape;109;p19"/>
          <p:cNvSpPr txBox="1">
            <a:spLocks noGrp="1"/>
          </p:cNvSpPr>
          <p:nvPr>
            <p:ph type="body" idx="2"/>
          </p:nvPr>
        </p:nvSpPr>
        <p:spPr>
          <a:xfrm>
            <a:off x="11113" y="41275"/>
            <a:ext cx="7380300" cy="777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EF7521"/>
              </a:buClr>
              <a:buSzPts val="2400"/>
              <a:buNone/>
            </a:pPr>
            <a:r>
              <a:rPr lang="en-US"/>
              <a:t>Algorithm Analysis Terminology</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91"/>
          <p:cNvSpPr txBox="1">
            <a:spLocks noGrp="1"/>
          </p:cNvSpPr>
          <p:nvPr>
            <p:ph type="body" idx="1"/>
          </p:nvPr>
        </p:nvSpPr>
        <p:spPr>
          <a:xfrm>
            <a:off x="881880" y="2571750"/>
            <a:ext cx="6052200" cy="8382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Thank you! Any questions?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0"/>
          <p:cNvSpPr txBox="1">
            <a:spLocks noGrp="1"/>
          </p:cNvSpPr>
          <p:nvPr>
            <p:ph type="body" idx="1"/>
          </p:nvPr>
        </p:nvSpPr>
        <p:spPr>
          <a:xfrm>
            <a:off x="457200" y="1200150"/>
            <a:ext cx="8229600" cy="3394200"/>
          </a:xfrm>
          <a:prstGeom prst="rect">
            <a:avLst/>
          </a:prstGeom>
          <a:noFill/>
          <a:ln>
            <a:noFill/>
          </a:ln>
        </p:spPr>
        <p:txBody>
          <a:bodyPr spcFirstLastPara="1" wrap="square" lIns="91425" tIns="45700" rIns="91425" bIns="45700" anchor="t" anchorCtr="0">
            <a:noAutofit/>
          </a:bodyPr>
          <a:lstStyle/>
          <a:p>
            <a:pPr marL="285750" lvl="0" indent="-285750" algn="l" rtl="0">
              <a:spcBef>
                <a:spcPts val="360"/>
              </a:spcBef>
              <a:spcAft>
                <a:spcPts val="0"/>
              </a:spcAft>
              <a:buClr>
                <a:srgbClr val="EF7521"/>
              </a:buClr>
              <a:buSzPts val="1800"/>
              <a:buFont typeface="Century Gothic"/>
              <a:buChar char="•"/>
            </a:pPr>
            <a:r>
              <a:rPr lang="en-US">
                <a:solidFill>
                  <a:srgbClr val="595959"/>
                </a:solidFill>
              </a:rPr>
              <a:t>Visit - The explicit checking or updating of a given vertex or edge</a:t>
            </a:r>
            <a:endParaRPr>
              <a:solidFill>
                <a:srgbClr val="595959"/>
              </a:solidFill>
            </a:endParaRPr>
          </a:p>
          <a:p>
            <a:pPr marL="0" lvl="0" indent="0" algn="l" rtl="0">
              <a:spcBef>
                <a:spcPts val="360"/>
              </a:spcBef>
              <a:spcAft>
                <a:spcPts val="0"/>
              </a:spcAft>
              <a:buNone/>
            </a:pPr>
            <a:endParaRPr>
              <a:solidFill>
                <a:srgbClr val="595959"/>
              </a:solidFill>
            </a:endParaRPr>
          </a:p>
          <a:p>
            <a:pPr marL="285750" lvl="0" indent="-285750" algn="l" rtl="0">
              <a:spcBef>
                <a:spcPts val="360"/>
              </a:spcBef>
              <a:spcAft>
                <a:spcPts val="0"/>
              </a:spcAft>
              <a:buClr>
                <a:srgbClr val="EF7521"/>
              </a:buClr>
              <a:buSzPts val="1800"/>
              <a:buFont typeface="Century Gothic"/>
              <a:buChar char="•"/>
            </a:pPr>
            <a:r>
              <a:rPr lang="en-US">
                <a:solidFill>
                  <a:srgbClr val="595959"/>
                </a:solidFill>
              </a:rPr>
              <a:t>Traversal - A description of the path traveled from an origin vertex to a terminus vertex, including in order every visited intermed</a:t>
            </a:r>
            <a:endParaRPr>
              <a:solidFill>
                <a:srgbClr val="595959"/>
              </a:solidFill>
            </a:endParaRPr>
          </a:p>
          <a:p>
            <a:pPr marL="0" lvl="0" indent="0" algn="l" rtl="0">
              <a:spcBef>
                <a:spcPts val="360"/>
              </a:spcBef>
              <a:spcAft>
                <a:spcPts val="0"/>
              </a:spcAft>
              <a:buNone/>
            </a:pPr>
            <a:endParaRPr>
              <a:solidFill>
                <a:srgbClr val="595959"/>
              </a:solidFill>
            </a:endParaRPr>
          </a:p>
          <a:p>
            <a:pPr marL="285750" lvl="0" indent="-285750" algn="l" rtl="0">
              <a:spcBef>
                <a:spcPts val="360"/>
              </a:spcBef>
              <a:spcAft>
                <a:spcPts val="0"/>
              </a:spcAft>
              <a:buClr>
                <a:srgbClr val="EF7521"/>
              </a:buClr>
              <a:buSzPts val="1800"/>
              <a:buFont typeface="Century Gothic"/>
              <a:buChar char="•"/>
            </a:pPr>
            <a:r>
              <a:rPr lang="en-US">
                <a:solidFill>
                  <a:srgbClr val="595959"/>
                </a:solidFill>
              </a:rPr>
              <a:t>Acyclic - There exists no traversal, such that an origin vertex in the graph be revisited by traversing distinct edges</a:t>
            </a:r>
            <a:endParaRPr>
              <a:solidFill>
                <a:srgbClr val="595959"/>
              </a:solidFill>
            </a:endParaRPr>
          </a:p>
          <a:p>
            <a:pPr marL="0" lvl="0" indent="0" algn="l" rtl="0">
              <a:spcBef>
                <a:spcPts val="360"/>
              </a:spcBef>
              <a:spcAft>
                <a:spcPts val="0"/>
              </a:spcAft>
              <a:buNone/>
            </a:pPr>
            <a:endParaRPr>
              <a:solidFill>
                <a:srgbClr val="595959"/>
              </a:solidFill>
            </a:endParaRPr>
          </a:p>
          <a:p>
            <a:pPr marL="285750" lvl="0" indent="-285750" algn="l" rtl="0">
              <a:spcBef>
                <a:spcPts val="360"/>
              </a:spcBef>
              <a:spcAft>
                <a:spcPts val="0"/>
              </a:spcAft>
              <a:buClr>
                <a:srgbClr val="EF7521"/>
              </a:buClr>
              <a:buSzPts val="1800"/>
              <a:buFont typeface="Century Gothic"/>
              <a:buChar char="•"/>
            </a:pPr>
            <a:r>
              <a:rPr lang="en-US">
                <a:solidFill>
                  <a:srgbClr val="595959"/>
                </a:solidFill>
              </a:rPr>
              <a:t>Tree - Acyclic connected graph</a:t>
            </a:r>
            <a:endParaRPr>
              <a:solidFill>
                <a:srgbClr val="595959"/>
              </a:solidFill>
            </a:endParaRPr>
          </a:p>
        </p:txBody>
      </p:sp>
      <p:sp>
        <p:nvSpPr>
          <p:cNvPr id="116" name="Google Shape;116;p20"/>
          <p:cNvSpPr txBox="1">
            <a:spLocks noGrp="1"/>
          </p:cNvSpPr>
          <p:nvPr>
            <p:ph type="body" idx="2"/>
          </p:nvPr>
        </p:nvSpPr>
        <p:spPr>
          <a:xfrm>
            <a:off x="11113" y="41275"/>
            <a:ext cx="7380300" cy="7779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EF7521"/>
              </a:buClr>
              <a:buSzPts val="2400"/>
              <a:buNone/>
            </a:pPr>
            <a:r>
              <a:rPr lang="en-US"/>
              <a:t>Graph Terminology</a:t>
            </a:r>
            <a:endParaRPr/>
          </a:p>
        </p:txBody>
      </p:sp>
    </p:spTree>
  </p:cSld>
  <p:clrMapOvr>
    <a:masterClrMapping/>
  </p:clrMapOvr>
</p:sld>
</file>

<file path=ppt/theme/theme1.xml><?xml version="1.0" encoding="utf-8"?>
<a:theme xmlns:a="http://schemas.openxmlformats.org/drawingml/2006/main"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4908</Words>
  <Application>Microsoft Macintosh PowerPoint</Application>
  <PresentationFormat>On-screen Show (16:9)</PresentationFormat>
  <Paragraphs>667</Paragraphs>
  <Slides>80</Slides>
  <Notes>80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80</vt:i4>
      </vt:variant>
    </vt:vector>
  </HeadingPairs>
  <TitlesOfParts>
    <vt:vector size="85" baseType="lpstr">
      <vt:lpstr>Roboto</vt:lpstr>
      <vt:lpstr>Century Gothic</vt:lpstr>
      <vt:lpstr>Calibri</vt:lpstr>
      <vt:lpstr>Arial</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Dan McCreary</cp:lastModifiedBy>
  <cp:revision>1</cp:revision>
  <dcterms:modified xsi:type="dcterms:W3CDTF">2019-07-17T12:16:21Z</dcterms:modified>
</cp:coreProperties>
</file>